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4" r:id="rId9"/>
    <p:sldId id="283" r:id="rId10"/>
    <p:sldId id="263" r:id="rId11"/>
    <p:sldId id="264" r:id="rId12"/>
    <p:sldId id="265" r:id="rId13"/>
    <p:sldId id="292" r:id="rId14"/>
    <p:sldId id="267" r:id="rId15"/>
    <p:sldId id="268" r:id="rId16"/>
    <p:sldId id="269" r:id="rId17"/>
    <p:sldId id="270" r:id="rId18"/>
    <p:sldId id="271" r:id="rId19"/>
    <p:sldId id="273" r:id="rId20"/>
    <p:sldId id="272" r:id="rId21"/>
    <p:sldId id="293" r:id="rId22"/>
    <p:sldId id="274" r:id="rId23"/>
    <p:sldId id="276" r:id="rId24"/>
    <p:sldId id="289" r:id="rId25"/>
    <p:sldId id="291" r:id="rId26"/>
    <p:sldId id="277" r:id="rId27"/>
    <p:sldId id="275" r:id="rId28"/>
    <p:sldId id="286" r:id="rId29"/>
    <p:sldId id="279" r:id="rId30"/>
    <p:sldId id="287" r:id="rId31"/>
    <p:sldId id="288" r:id="rId32"/>
    <p:sldId id="294" r:id="rId33"/>
    <p:sldId id="295" r:id="rId34"/>
    <p:sldId id="296" r:id="rId35"/>
    <p:sldId id="305" r:id="rId36"/>
    <p:sldId id="306" r:id="rId37"/>
    <p:sldId id="304" r:id="rId38"/>
    <p:sldId id="278" r:id="rId39"/>
    <p:sldId id="301" r:id="rId40"/>
    <p:sldId id="298" r:id="rId41"/>
    <p:sldId id="299" r:id="rId42"/>
    <p:sldId id="281" r:id="rId43"/>
    <p:sldId id="280" r:id="rId44"/>
    <p:sldId id="302" r:id="rId45"/>
    <p:sldId id="303" r:id="rId4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91860-EF53-4A40-B30F-0DB6AA738C0F}" type="datetimeFigureOut">
              <a:rPr lang="pt-BR" smtClean="0"/>
              <a:t>28/05/2025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B31B9-DD49-4358-9B82-D9B6B2F3E9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207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9.263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31B9-DD49-4358-9B82-D9B6B2F3E97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0820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95954-2CF1-3B5D-9FF4-B5E1B96E1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02F75DE-F948-086B-DD5B-37487D4AF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6F504A3-7A49-4EFD-0B2C-D930B15B0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9.263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71113B-89C9-9D0D-636E-B0570D15E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31B9-DD49-4358-9B82-D9B6B2F3E97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4269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31B9-DD49-4358-9B82-D9B6B2F3E97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4822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041D86-5BB1-6E0F-71C9-69CB0ED62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64BD37-0E80-2D5F-A058-82584683E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895E0E-38D9-F6DC-277E-A3FA75C83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EDF-3601-4CA1-87EF-B28E817F85C6}" type="datetimeFigureOut">
              <a:rPr lang="pt-BR" smtClean="0"/>
              <a:t>28/05/2025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1DAF7B-08FF-E4A7-855E-361C1E17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0E4751-05D2-D663-9CEA-0F1FC4C70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45AC-F2D4-4BEB-AC10-365AA754F1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168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578FA-BAE2-F32D-773F-7005F6BFB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8FC0D1A-25FF-CF0A-1D49-33A607D9A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7E9AE2-FCF8-376B-1E45-64B3DDD03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EDF-3601-4CA1-87EF-B28E817F85C6}" type="datetimeFigureOut">
              <a:rPr lang="pt-BR" smtClean="0"/>
              <a:t>28/05/2025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2ED986-6F02-2A18-58FF-5A36805E4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293714-A56E-0CBB-1BF0-A8F4FB786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45AC-F2D4-4BEB-AC10-365AA754F1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98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542348E-E8C7-B1B2-D3CB-0392638C4A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03D5A65-D919-9747-E4BC-28C74A519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991660-E8B5-F396-F47B-B8E767A4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EDF-3601-4CA1-87EF-B28E817F85C6}" type="datetimeFigureOut">
              <a:rPr lang="pt-BR" smtClean="0"/>
              <a:t>28/05/2025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55C5E1-BBA9-0426-572C-0B298C33C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059225-3412-C06E-E9A1-AE568999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45AC-F2D4-4BEB-AC10-365AA754F1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795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803FD7-CC82-57FA-3B80-7EF5C038A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C73EAD-80EE-FF2F-8AAB-F4C9E059E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192DE0-737F-3B5C-A121-6703EAE6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EDF-3601-4CA1-87EF-B28E817F85C6}" type="datetimeFigureOut">
              <a:rPr lang="pt-BR" smtClean="0"/>
              <a:t>28/05/2025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1AA2F5-FCFB-8FB6-8AFA-CBFDC66EE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DFB907-8AB0-04A7-85A4-963A9909F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45AC-F2D4-4BEB-AC10-365AA754F1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1070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A71023-3D01-9F3C-BC26-57045039E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DB4916-BA27-D444-2498-CEE770EEA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BB3B5E-642A-D968-C2D4-F51985DA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EDF-3601-4CA1-87EF-B28E817F85C6}" type="datetimeFigureOut">
              <a:rPr lang="pt-BR" smtClean="0"/>
              <a:t>28/05/2025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D3D669-9FCF-AC52-959D-6BEA90AC0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B395E4-FEF6-71AB-E60E-132F1634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45AC-F2D4-4BEB-AC10-365AA754F1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9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66CA48-45F2-A55B-D3D2-1752E9C5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5F309A-2697-2538-1F5A-0AC5179D6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79C73CB-D4E5-3D93-BD96-386572E00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9681C7A-9D48-D261-7529-D557B7BDC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EDF-3601-4CA1-87EF-B28E817F85C6}" type="datetimeFigureOut">
              <a:rPr lang="pt-BR" smtClean="0"/>
              <a:t>28/05/2025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2331B9-D5A2-3A14-BB41-4118A3FBA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9E0979-BE39-9D7D-B87A-169126BD7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45AC-F2D4-4BEB-AC10-365AA754F1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86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7EA656-7E95-2C06-6F96-7A8E14D3B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AFE1F7-00EB-5D40-3AFD-3C89B074E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363DF87-D638-3CD0-62A1-110FBCB88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1D5AA60-D9E2-C082-B01E-C9315FB025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3619C90-CE65-5238-E91A-AF50A5182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530720-7C57-536B-1831-A00A0F0EB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EDF-3601-4CA1-87EF-B28E817F85C6}" type="datetimeFigureOut">
              <a:rPr lang="pt-BR" smtClean="0"/>
              <a:t>28/05/2025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CBF3C5D-3218-C95C-CCAC-35E6E6A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FF63ECF-26FE-E3B7-8F09-16C01FD8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45AC-F2D4-4BEB-AC10-365AA754F1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939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CE6445-C5F8-CB9A-01F4-BFAF74D4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5F6B802-A63F-E664-48D0-CCE98D1C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EDF-3601-4CA1-87EF-B28E817F85C6}" type="datetimeFigureOut">
              <a:rPr lang="pt-BR" smtClean="0"/>
              <a:t>28/05/2025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08BEB09-F14E-4177-53DE-3E0501D18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E3D3D1F-A17C-C398-131B-E3F846702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45AC-F2D4-4BEB-AC10-365AA754F1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7684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ADD0064-E239-923F-3506-3FF7C4F6E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EDF-3601-4CA1-87EF-B28E817F85C6}" type="datetimeFigureOut">
              <a:rPr lang="pt-BR" smtClean="0"/>
              <a:t>28/05/2025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4D94F76-60F1-EB26-CC20-3EC36E5D0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AC1EB5C-C118-D37A-8D5B-CCAB8226B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45AC-F2D4-4BEB-AC10-365AA754F1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1680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99D0D2-2367-878F-3E7D-93B7DE64B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F7C6C5-795E-3CAB-30B5-A63309946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EC9A400-3C57-08C8-EAAF-8741E1AAD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FDE18A7-7CD5-D493-A040-73649E2CC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EDF-3601-4CA1-87EF-B28E817F85C6}" type="datetimeFigureOut">
              <a:rPr lang="pt-BR" smtClean="0"/>
              <a:t>28/05/2025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0C98C53-77EC-E697-3DCE-E9463F78A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398BB5-2888-6921-2114-07DEEA144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45AC-F2D4-4BEB-AC10-365AA754F1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1560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8589BF-BBEF-B262-1190-3362C1746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B6F9030-7066-7D85-BFA3-040A78CAB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9EBC05-6CD3-F9B0-3568-DA9D1F6B6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F64793E-3AEE-D4EC-8BED-A9E8DF030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EDF-3601-4CA1-87EF-B28E817F85C6}" type="datetimeFigureOut">
              <a:rPr lang="pt-BR" smtClean="0"/>
              <a:t>28/05/2025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436786-E130-A7C6-9988-46D8C2B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3296E6-DA32-96AD-43CC-85C3A8338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45AC-F2D4-4BEB-AC10-365AA754F1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3960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80B2356-73FE-FA91-C86F-3B85FF8A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ADBC67-2892-117A-6C79-93FD1ED4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DE99F7-98EC-A9F9-E378-A3D153B5A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D39EDF-3601-4CA1-87EF-B28E817F85C6}" type="datetimeFigureOut">
              <a:rPr lang="pt-BR" smtClean="0"/>
              <a:t>28/05/2025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32CE1C-C3E0-8056-A454-13BD9AFCD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302CBC-2F71-56CB-0B96-2F39572A1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7E45AC-F2D4-4BEB-AC10-365AA754F1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173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.png"/><Relationship Id="rId9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669DF4-9900-9C13-9E70-9129B0FD0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3844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t-BR" dirty="0"/>
              <a:t>AUDIÊNCIA PÚBLICA</a:t>
            </a:r>
            <a:br>
              <a:rPr lang="pt-BR" dirty="0"/>
            </a:br>
            <a:r>
              <a:rPr lang="pt-BR" dirty="0"/>
              <a:t>1º QUADRIMESTRE</a:t>
            </a:r>
            <a:br>
              <a:rPr lang="pt-BR" dirty="0"/>
            </a:br>
            <a:r>
              <a:rPr lang="pt-BR" dirty="0"/>
              <a:t>2025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EC56E7-2BC1-3A6A-2AC8-1EFDE953CC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83012"/>
            <a:ext cx="9144000" cy="1655762"/>
          </a:xfrm>
        </p:spPr>
        <p:txBody>
          <a:bodyPr/>
          <a:lstStyle/>
          <a:p>
            <a:r>
              <a:rPr lang="pt-BR" dirty="0"/>
              <a:t>JANEIRO, FEVEREIRO, MARÇO E ABRIL</a:t>
            </a:r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989AB176-F485-0C37-CF32-51C431820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55762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3F8BA7F6-83FE-40DD-A884-9273BEDC7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16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ço Reservado para Conteúdo 7">
            <a:extLst>
              <a:ext uri="{FF2B5EF4-FFF2-40B4-BE49-F238E27FC236}">
                <a16:creationId xmlns:a16="http://schemas.microsoft.com/office/drawing/2014/main" id="{167F5A1A-B272-5664-9B26-A678F47BDE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9321956"/>
              </p:ext>
            </p:extLst>
          </p:nvPr>
        </p:nvGraphicFramePr>
        <p:xfrm>
          <a:off x="838200" y="2366839"/>
          <a:ext cx="10515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70122172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021629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PROGRAMAS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1º QUADRIMESTRE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211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Dose Certa – Atenção Básica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386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Dose Certa – Saúde 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230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Dose Certa – Anticoncepcional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485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Saúde da Mulher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609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Saúde do Adulto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822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Dose Certa – Hipertensão e Diabetes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530292"/>
                  </a:ext>
                </a:extLst>
              </a:tr>
            </a:tbl>
          </a:graphicData>
        </a:graphic>
      </p:graphicFrame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E05ABE1D-54D6-91C4-19FE-A392E255B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65006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49550AB7-E5B6-B8D1-39C9-6409CF364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F5DB5E9-8B3A-04BD-BB71-EA1BADBFF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4671"/>
            <a:ext cx="10515600" cy="904530"/>
          </a:xfrm>
        </p:spPr>
        <p:txBody>
          <a:bodyPr/>
          <a:lstStyle/>
          <a:p>
            <a:pPr algn="ctr"/>
            <a:r>
              <a:rPr lang="pt-BR" dirty="0"/>
              <a:t>Assistência Farmacêutica – Atenção Básica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D1ED2B8-2076-4067-CCD9-A99E8A56E915}"/>
              </a:ext>
            </a:extLst>
          </p:cNvPr>
          <p:cNvSpPr txBox="1"/>
          <p:nvPr/>
        </p:nvSpPr>
        <p:spPr>
          <a:xfrm>
            <a:off x="8927691" y="4962719"/>
            <a:ext cx="277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Sistema Próprio</a:t>
            </a:r>
          </a:p>
        </p:txBody>
      </p:sp>
    </p:spTree>
    <p:extLst>
      <p:ext uri="{BB962C8B-B14F-4D97-AF65-F5344CB8AC3E}">
        <p14:creationId xmlns:p14="http://schemas.microsoft.com/office/powerpoint/2010/main" val="2748422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7FB942A8-49D3-A65F-29C8-77E0F0C5D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graphicFrame>
        <p:nvGraphicFramePr>
          <p:cNvPr id="2" name="Espaço Reservado para Conteúdo 1">
            <a:extLst>
              <a:ext uri="{FF2B5EF4-FFF2-40B4-BE49-F238E27FC236}">
                <a16:creationId xmlns:a16="http://schemas.microsoft.com/office/drawing/2014/main" id="{DB526999-EBC3-7082-8267-3F94367EBB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68327"/>
              </p:ext>
            </p:extLst>
          </p:nvPr>
        </p:nvGraphicFramePr>
        <p:xfrm>
          <a:off x="740492" y="1867395"/>
          <a:ext cx="10711016" cy="4655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754">
                  <a:extLst>
                    <a:ext uri="{9D8B030D-6E8A-4147-A177-3AD203B41FA5}">
                      <a16:colId xmlns:a16="http://schemas.microsoft.com/office/drawing/2014/main" val="682830883"/>
                    </a:ext>
                  </a:extLst>
                </a:gridCol>
                <a:gridCol w="2677754">
                  <a:extLst>
                    <a:ext uri="{9D8B030D-6E8A-4147-A177-3AD203B41FA5}">
                      <a16:colId xmlns:a16="http://schemas.microsoft.com/office/drawing/2014/main" val="678270857"/>
                    </a:ext>
                  </a:extLst>
                </a:gridCol>
                <a:gridCol w="2677754">
                  <a:extLst>
                    <a:ext uri="{9D8B030D-6E8A-4147-A177-3AD203B41FA5}">
                      <a16:colId xmlns:a16="http://schemas.microsoft.com/office/drawing/2014/main" val="623019119"/>
                    </a:ext>
                  </a:extLst>
                </a:gridCol>
                <a:gridCol w="2677754">
                  <a:extLst>
                    <a:ext uri="{9D8B030D-6E8A-4147-A177-3AD203B41FA5}">
                      <a16:colId xmlns:a16="http://schemas.microsoft.com/office/drawing/2014/main" val="3424872108"/>
                    </a:ext>
                  </a:extLst>
                </a:gridCol>
              </a:tblGrid>
              <a:tr h="33250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ESPECIALIDADE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AGENDAMENTOS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ATENDIMENTOS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FALTAS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1874354126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Cardiologista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1.573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1.024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549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1751149693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Dermatologista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538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413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125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3733584651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Gastroenterologista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538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310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228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1938061562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Neurologista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1.051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835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216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2192249720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Oftalmologista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1.441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1.010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431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1516603099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Otorrinolaringologista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477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391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86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2943312159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Pneumologista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613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462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151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2504546866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Urologista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551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384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167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1122744309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Cirurgia Geral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129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117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12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1115857333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Cirurgia Vascular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362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295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67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3374133116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Endocrinologista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565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461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104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1738720594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Eletrocardiograma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385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220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165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44684169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Total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8.223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5.922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2.301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3438882183"/>
                  </a:ext>
                </a:extLst>
              </a:tr>
            </a:tbl>
          </a:graphicData>
        </a:graphic>
      </p:graphicFrame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967ED482-E8D2-64EA-3EFD-AA7FAE7EC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110301F-FA51-A635-E52B-FA057EC71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479" y="1096336"/>
            <a:ext cx="10515600" cy="904530"/>
          </a:xfrm>
        </p:spPr>
        <p:txBody>
          <a:bodyPr/>
          <a:lstStyle/>
          <a:p>
            <a:pPr algn="ctr"/>
            <a:r>
              <a:rPr lang="pt-BR" dirty="0"/>
              <a:t>Centro de Especialidades Médicas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757A362-3808-06F0-E01E-09D172178DD3}"/>
              </a:ext>
            </a:extLst>
          </p:cNvPr>
          <p:cNvSpPr txBox="1"/>
          <p:nvPr/>
        </p:nvSpPr>
        <p:spPr>
          <a:xfrm>
            <a:off x="8908026" y="6488668"/>
            <a:ext cx="277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Fonte: Sistema Próprio</a:t>
            </a:r>
          </a:p>
        </p:txBody>
      </p:sp>
    </p:spTree>
    <p:extLst>
      <p:ext uri="{BB962C8B-B14F-4D97-AF65-F5344CB8AC3E}">
        <p14:creationId xmlns:p14="http://schemas.microsoft.com/office/powerpoint/2010/main" val="1817842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ço Reservado para Conteúdo 7">
            <a:extLst>
              <a:ext uri="{FF2B5EF4-FFF2-40B4-BE49-F238E27FC236}">
                <a16:creationId xmlns:a16="http://schemas.microsoft.com/office/drawing/2014/main" id="{5BA218C7-3FB5-9DCA-6C82-685C9667BF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3658179"/>
              </p:ext>
            </p:extLst>
          </p:nvPr>
        </p:nvGraphicFramePr>
        <p:xfrm>
          <a:off x="1347020" y="2821362"/>
          <a:ext cx="9694604" cy="2406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651">
                  <a:extLst>
                    <a:ext uri="{9D8B030D-6E8A-4147-A177-3AD203B41FA5}">
                      <a16:colId xmlns:a16="http://schemas.microsoft.com/office/drawing/2014/main" val="3294153049"/>
                    </a:ext>
                  </a:extLst>
                </a:gridCol>
                <a:gridCol w="2423651">
                  <a:extLst>
                    <a:ext uri="{9D8B030D-6E8A-4147-A177-3AD203B41FA5}">
                      <a16:colId xmlns:a16="http://schemas.microsoft.com/office/drawing/2014/main" val="1337973557"/>
                    </a:ext>
                  </a:extLst>
                </a:gridCol>
                <a:gridCol w="2423651">
                  <a:extLst>
                    <a:ext uri="{9D8B030D-6E8A-4147-A177-3AD203B41FA5}">
                      <a16:colId xmlns:a16="http://schemas.microsoft.com/office/drawing/2014/main" val="2504962898"/>
                    </a:ext>
                  </a:extLst>
                </a:gridCol>
                <a:gridCol w="2423651">
                  <a:extLst>
                    <a:ext uri="{9D8B030D-6E8A-4147-A177-3AD203B41FA5}">
                      <a16:colId xmlns:a16="http://schemas.microsoft.com/office/drawing/2014/main" val="2972974544"/>
                    </a:ext>
                  </a:extLst>
                </a:gridCol>
              </a:tblGrid>
              <a:tr h="417442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ENCAMINHAMENTOS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AGENDAMENTOS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FALTAS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%FALTAS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585128"/>
                  </a:ext>
                </a:extLst>
              </a:tr>
              <a:tr h="417442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ESPECIALIDADES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12,3%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596394"/>
                  </a:ext>
                </a:extLst>
              </a:tr>
              <a:tr h="720516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EXAMES / PROCEDIMENTOS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1.846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13,8%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168443"/>
                  </a:ext>
                </a:extLst>
              </a:tr>
              <a:tr h="433559"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897452"/>
                  </a:ext>
                </a:extLst>
              </a:tr>
              <a:tr h="417442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2.821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376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13,3%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897262"/>
                  </a:ext>
                </a:extLst>
              </a:tr>
            </a:tbl>
          </a:graphicData>
        </a:graphic>
      </p:graphicFrame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7EA3CE14-01D1-EADD-72B8-863F82B07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870F72EC-C2E0-910A-5026-DB3DB974C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0C6770A-E53C-A003-00D6-61F76F272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4671"/>
            <a:ext cx="10515600" cy="90453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Procedimentos Referenciados – Ambulatorial</a:t>
            </a:r>
            <a:br>
              <a:rPr lang="pt-BR" dirty="0"/>
            </a:br>
            <a:r>
              <a:rPr lang="pt-BR" dirty="0"/>
              <a:t>Central de Vagas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4558A84-A953-DF4C-AC26-89EF7229F40E}"/>
              </a:ext>
            </a:extLst>
          </p:cNvPr>
          <p:cNvSpPr txBox="1"/>
          <p:nvPr/>
        </p:nvSpPr>
        <p:spPr>
          <a:xfrm>
            <a:off x="8672053" y="5188663"/>
            <a:ext cx="287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Sistema SIRESP</a:t>
            </a:r>
          </a:p>
        </p:txBody>
      </p:sp>
    </p:spTree>
    <p:extLst>
      <p:ext uri="{BB962C8B-B14F-4D97-AF65-F5344CB8AC3E}">
        <p14:creationId xmlns:p14="http://schemas.microsoft.com/office/powerpoint/2010/main" val="936116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E0338-40A3-D70B-5BFD-80270E35B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ço Reservado para Conteúdo 7">
            <a:extLst>
              <a:ext uri="{FF2B5EF4-FFF2-40B4-BE49-F238E27FC236}">
                <a16:creationId xmlns:a16="http://schemas.microsoft.com/office/drawing/2014/main" id="{54248403-C2C8-9337-61DF-C62360E317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7168164"/>
              </p:ext>
            </p:extLst>
          </p:nvPr>
        </p:nvGraphicFramePr>
        <p:xfrm>
          <a:off x="838200" y="2488652"/>
          <a:ext cx="10515600" cy="1880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70122172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021629585"/>
                    </a:ext>
                  </a:extLst>
                </a:gridCol>
              </a:tblGrid>
              <a:tr h="470174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PROGRAMAS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1º QUADRIMESTRE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211864"/>
                  </a:ext>
                </a:extLst>
              </a:tr>
              <a:tr h="470174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Componente Especializado – Alto Custo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386865"/>
                  </a:ext>
                </a:extLst>
              </a:tr>
              <a:tr h="470174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Componente Estratégico – Tuberculose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230807"/>
                  </a:ext>
                </a:extLst>
              </a:tr>
              <a:tr h="470174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Componente Estratégico – Hanseníase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485485"/>
                  </a:ext>
                </a:extLst>
              </a:tr>
            </a:tbl>
          </a:graphicData>
        </a:graphic>
      </p:graphicFrame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2BE46B68-171D-D3F5-5137-D80E94823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65006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BCD7A41C-AC2C-C171-2D23-9F324E8FA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4DDBA74-9672-D9C6-081C-97636E45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4671"/>
            <a:ext cx="10515600" cy="904530"/>
          </a:xfrm>
        </p:spPr>
        <p:txBody>
          <a:bodyPr/>
          <a:lstStyle/>
          <a:p>
            <a:pPr algn="ctr"/>
            <a:r>
              <a:rPr lang="pt-BR" dirty="0"/>
              <a:t>Assistência Farmacêutica - Especialidade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23AF609-0D5E-17CE-2213-6621D0B421AA}"/>
              </a:ext>
            </a:extLst>
          </p:cNvPr>
          <p:cNvSpPr txBox="1"/>
          <p:nvPr/>
        </p:nvSpPr>
        <p:spPr>
          <a:xfrm>
            <a:off x="8976852" y="4369348"/>
            <a:ext cx="277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Sistema Próprio</a:t>
            </a:r>
          </a:p>
        </p:txBody>
      </p:sp>
    </p:spTree>
    <p:extLst>
      <p:ext uri="{BB962C8B-B14F-4D97-AF65-F5344CB8AC3E}">
        <p14:creationId xmlns:p14="http://schemas.microsoft.com/office/powerpoint/2010/main" val="1807818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7F5743-5724-AC4C-8D37-19A8F95D7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0" y="2907350"/>
            <a:ext cx="4343400" cy="25476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dirty="0"/>
              <a:t>Atendimentos SAMU: 656</a:t>
            </a:r>
          </a:p>
          <a:p>
            <a:r>
              <a:rPr lang="pt-BR" dirty="0"/>
              <a:t>Atendimentos APH: 758</a:t>
            </a:r>
          </a:p>
          <a:p>
            <a:r>
              <a:rPr lang="pt-BR" dirty="0"/>
              <a:t>Funcionamento 24hs</a:t>
            </a:r>
          </a:p>
          <a:p>
            <a:r>
              <a:rPr lang="pt-BR" dirty="0"/>
              <a:t>Telefone 192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370F5B50-2BB1-63F1-AC0E-62DED965A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5174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3A836CD0-C72E-4B2F-0DBC-9FBB48151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424D6019-BD56-866E-7CA6-609BCD14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4671"/>
            <a:ext cx="10515600" cy="90453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Serviço de Atendimento Móvel de Urgência - SAMU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578EA82-16A1-AEFF-EEB0-481FDE0AC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165" y="2513923"/>
            <a:ext cx="3649325" cy="410960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2E04B29-A2F3-B055-4E38-0835D145D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92" y="2113232"/>
            <a:ext cx="3256305" cy="235556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CB5B94C-35CA-3934-0E6C-8ACDB34D0C0A}"/>
              </a:ext>
            </a:extLst>
          </p:cNvPr>
          <p:cNvSpPr txBox="1"/>
          <p:nvPr/>
        </p:nvSpPr>
        <p:spPr>
          <a:xfrm>
            <a:off x="530033" y="5544378"/>
            <a:ext cx="2704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Recebido nova VTR – programa de Renovação de Frota MS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F8E9AEA-799D-797C-265E-E93E12B99974}"/>
              </a:ext>
            </a:extLst>
          </p:cNvPr>
          <p:cNvSpPr txBox="1"/>
          <p:nvPr/>
        </p:nvSpPr>
        <p:spPr>
          <a:xfrm>
            <a:off x="9094839" y="5455022"/>
            <a:ext cx="277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Dados próprios </a:t>
            </a:r>
          </a:p>
        </p:txBody>
      </p:sp>
    </p:spTree>
    <p:extLst>
      <p:ext uri="{BB962C8B-B14F-4D97-AF65-F5344CB8AC3E}">
        <p14:creationId xmlns:p14="http://schemas.microsoft.com/office/powerpoint/2010/main" val="3723656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Espaço Reservado para Conteúdo 1">
            <a:extLst>
              <a:ext uri="{FF2B5EF4-FFF2-40B4-BE49-F238E27FC236}">
                <a16:creationId xmlns:a16="http://schemas.microsoft.com/office/drawing/2014/main" id="{FE20A88B-A41D-196E-8F86-4BCCA6B1B5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7702429"/>
              </p:ext>
            </p:extLst>
          </p:nvPr>
        </p:nvGraphicFramePr>
        <p:xfrm>
          <a:off x="4803108" y="2900583"/>
          <a:ext cx="7017774" cy="2198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8887">
                  <a:extLst>
                    <a:ext uri="{9D8B030D-6E8A-4147-A177-3AD203B41FA5}">
                      <a16:colId xmlns:a16="http://schemas.microsoft.com/office/drawing/2014/main" val="1903773021"/>
                    </a:ext>
                  </a:extLst>
                </a:gridCol>
                <a:gridCol w="3508887">
                  <a:extLst>
                    <a:ext uri="{9D8B030D-6E8A-4147-A177-3AD203B41FA5}">
                      <a16:colId xmlns:a16="http://schemas.microsoft.com/office/drawing/2014/main" val="322236109"/>
                    </a:ext>
                  </a:extLst>
                </a:gridCol>
              </a:tblGrid>
              <a:tr h="54953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Atendimentos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Quantidade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260777"/>
                  </a:ext>
                </a:extLst>
              </a:tr>
              <a:tr h="54953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Atendimentos Individuais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045327"/>
                  </a:ext>
                </a:extLst>
              </a:tr>
              <a:tr h="54953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Procedimentos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2.993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467498"/>
                  </a:ext>
                </a:extLst>
              </a:tr>
              <a:tr h="54953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3.668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803055"/>
                  </a:ext>
                </a:extLst>
              </a:tr>
            </a:tbl>
          </a:graphicData>
        </a:graphic>
      </p:graphicFrame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0A15FDC9-324A-9A6C-758C-D5FEF8BDF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84671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4472BB55-BEB6-4710-C48D-FB32201A3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F1BAB86-BB67-F60E-1338-B8416281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110" y="1484671"/>
            <a:ext cx="6260690" cy="90453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Centro de Especialidade Odontológica - CEO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E79F121-C05F-6971-A1E7-F64174205B91}"/>
              </a:ext>
            </a:extLst>
          </p:cNvPr>
          <p:cNvSpPr txBox="1"/>
          <p:nvPr/>
        </p:nvSpPr>
        <p:spPr>
          <a:xfrm>
            <a:off x="8367252" y="5098707"/>
            <a:ext cx="34536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pt-BR" dirty="0"/>
              <a:t>Equipe não habilitada pelo MS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8723919-B6CC-8EF2-E41B-1178AB25E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52" y="2156749"/>
            <a:ext cx="4544869" cy="347791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C82A4F9-DB5C-415C-C84C-B30163BCFED5}"/>
              </a:ext>
            </a:extLst>
          </p:cNvPr>
          <p:cNvSpPr txBox="1"/>
          <p:nvPr/>
        </p:nvSpPr>
        <p:spPr>
          <a:xfrm>
            <a:off x="9507794" y="5498316"/>
            <a:ext cx="277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Dados próprios </a:t>
            </a:r>
          </a:p>
        </p:txBody>
      </p:sp>
    </p:spTree>
    <p:extLst>
      <p:ext uri="{BB962C8B-B14F-4D97-AF65-F5344CB8AC3E}">
        <p14:creationId xmlns:p14="http://schemas.microsoft.com/office/powerpoint/2010/main" val="1752842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AEE0D2-97D0-384F-75D3-06B3528E3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0747"/>
            <a:ext cx="5788742" cy="382850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lnSpc>
                <a:spcPct val="200000"/>
              </a:lnSpc>
            </a:pPr>
            <a:r>
              <a:rPr lang="pt-BR" sz="1800" b="0" i="0" dirty="0">
                <a:effectLst/>
                <a:latin typeface="Arial" panose="020B0604020202020204" pitchFamily="34" charset="0"/>
              </a:rPr>
              <a:t>O setor conta com um quadro de 23 funcionários, sendo 02 administrativos, 01 auxiliar de serviços gerais, 02 motoristas, 02 psicólogas, 01 terapeuta ocupacional, 01 fonoaudióloga, 14 fisioterapeutas, para atendimentos a pacientes com diagnósticos neurológicos e/ou ortopédicos.</a:t>
            </a:r>
            <a:endParaRPr lang="pt-BR" sz="1800" dirty="0"/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593546BA-BF8D-85E2-74E4-F13F362B4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5342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5D12A1CE-A58B-100A-3192-C4ADCD427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69AE468-0011-6235-CDC0-F89CB265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4671"/>
            <a:ext cx="10515600" cy="904530"/>
          </a:xfrm>
        </p:spPr>
        <p:txBody>
          <a:bodyPr/>
          <a:lstStyle/>
          <a:p>
            <a:pPr algn="ctr"/>
            <a:r>
              <a:rPr lang="pt-BR" dirty="0"/>
              <a:t>Centro de Reabilitação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93C873B-DBFB-DABF-994D-975C8BBD0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219" y="2300746"/>
            <a:ext cx="5141136" cy="382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38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ço Reservado para Conteúdo 7">
            <a:extLst>
              <a:ext uri="{FF2B5EF4-FFF2-40B4-BE49-F238E27FC236}">
                <a16:creationId xmlns:a16="http://schemas.microsoft.com/office/drawing/2014/main" id="{AC0DF037-03A7-95D3-BA91-EF5712B18C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2361174"/>
              </p:ext>
            </p:extLst>
          </p:nvPr>
        </p:nvGraphicFramePr>
        <p:xfrm>
          <a:off x="838200" y="2377571"/>
          <a:ext cx="10515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75309394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723366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Especialidade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Quantidade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580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Acupuntura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387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Fisioterapia Ortopédica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8.314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76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Fisioterapia Neurológica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2.415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820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Fonoaudiologia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303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Psicologia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856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Terapeuta Ocupacional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463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Atendimento Domiciliar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864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271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12.660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669236"/>
                  </a:ext>
                </a:extLst>
              </a:tr>
            </a:tbl>
          </a:graphicData>
        </a:graphic>
      </p:graphicFrame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3BDDDF2D-3D6F-1D33-7858-FA19C9580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9871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66A9CF6F-BEC5-751F-920B-4B92FD3DD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04E9AECC-18C9-FAC2-6D2E-3BB9644A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4671"/>
            <a:ext cx="10515600" cy="904530"/>
          </a:xfrm>
        </p:spPr>
        <p:txBody>
          <a:bodyPr/>
          <a:lstStyle/>
          <a:p>
            <a:pPr algn="ctr"/>
            <a:r>
              <a:rPr lang="pt-BR" dirty="0"/>
              <a:t>Centro de Reabilitação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A5309F5-0D4E-F7BE-77F5-A04C086879B9}"/>
              </a:ext>
            </a:extLst>
          </p:cNvPr>
          <p:cNvSpPr txBox="1"/>
          <p:nvPr/>
        </p:nvSpPr>
        <p:spPr>
          <a:xfrm>
            <a:off x="9016181" y="6019717"/>
            <a:ext cx="277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Dados próprios </a:t>
            </a:r>
          </a:p>
        </p:txBody>
      </p:sp>
    </p:spTree>
    <p:extLst>
      <p:ext uri="{BB962C8B-B14F-4D97-AF65-F5344CB8AC3E}">
        <p14:creationId xmlns:p14="http://schemas.microsoft.com/office/powerpoint/2010/main" val="3773956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9E8B5A-F839-44E7-E692-79818F358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0517"/>
            <a:ext cx="10515600" cy="702312"/>
          </a:xfrm>
        </p:spPr>
        <p:txBody>
          <a:bodyPr/>
          <a:lstStyle/>
          <a:p>
            <a:pPr algn="ctr"/>
            <a:r>
              <a:rPr lang="pt-BR" dirty="0"/>
              <a:t>CAPS II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A63456-84BE-94B2-7413-DEEC7E396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97" y="2202829"/>
            <a:ext cx="4810529" cy="37991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/>
            <a:r>
              <a:rPr lang="pt-BR" dirty="0"/>
              <a:t>10.102 usuários para acompanhamento ambulatorial</a:t>
            </a:r>
          </a:p>
          <a:p>
            <a:pPr marL="0" indent="0" algn="ctr">
              <a:buNone/>
            </a:pPr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b="1" dirty="0"/>
              <a:t>Equipe:</a:t>
            </a:r>
          </a:p>
          <a:p>
            <a:pPr algn="ctr"/>
            <a:r>
              <a:rPr lang="pt-BR" dirty="0"/>
              <a:t>02 médicos psiquiatras</a:t>
            </a:r>
          </a:p>
          <a:p>
            <a:pPr algn="ctr"/>
            <a:r>
              <a:rPr lang="pt-BR" dirty="0"/>
              <a:t>02 Enfermeiros</a:t>
            </a:r>
          </a:p>
          <a:p>
            <a:pPr algn="ctr"/>
            <a:r>
              <a:rPr lang="pt-BR" dirty="0"/>
              <a:t>03 Auxiliares de Enfermagem</a:t>
            </a:r>
          </a:p>
          <a:p>
            <a:pPr algn="ctr"/>
            <a:r>
              <a:rPr lang="pt-BR" dirty="0"/>
              <a:t>01 Assistente Social</a:t>
            </a:r>
          </a:p>
          <a:p>
            <a:pPr algn="ctr"/>
            <a:r>
              <a:rPr lang="pt-BR" dirty="0"/>
              <a:t>03 Psicólogos</a:t>
            </a:r>
          </a:p>
          <a:p>
            <a:pPr algn="ctr"/>
            <a:r>
              <a:rPr lang="pt-BR" dirty="0"/>
              <a:t>01 Artesão</a:t>
            </a:r>
          </a:p>
          <a:p>
            <a:pPr marL="0" indent="0" algn="ctr">
              <a:buNone/>
            </a:pPr>
            <a:endParaRPr lang="pt-BR" dirty="0"/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F4626F7B-329A-4B8E-C78B-888361CC1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C76A3734-4DCB-8E10-9DF6-77AA16D00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172F40FC-9400-C6DB-3FF4-780ED6366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500493"/>
              </p:ext>
            </p:extLst>
          </p:nvPr>
        </p:nvGraphicFramePr>
        <p:xfrm>
          <a:off x="5683044" y="2672517"/>
          <a:ext cx="6158272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9136">
                  <a:extLst>
                    <a:ext uri="{9D8B030D-6E8A-4147-A177-3AD203B41FA5}">
                      <a16:colId xmlns:a16="http://schemas.microsoft.com/office/drawing/2014/main" val="1378565558"/>
                    </a:ext>
                  </a:extLst>
                </a:gridCol>
                <a:gridCol w="3079136">
                  <a:extLst>
                    <a:ext uri="{9D8B030D-6E8A-4147-A177-3AD203B41FA5}">
                      <a16:colId xmlns:a16="http://schemas.microsoft.com/office/drawing/2014/main" val="1766890912"/>
                    </a:ext>
                  </a:extLst>
                </a:gridCol>
              </a:tblGrid>
              <a:tr h="168849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PROFISSIONAL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ATENDIMENTOS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701496"/>
                  </a:ext>
                </a:extLst>
              </a:tr>
              <a:tr h="168849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Médico Psiquiatra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3.078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604529"/>
                  </a:ext>
                </a:extLst>
              </a:tr>
              <a:tr h="168849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Assistente Social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931340"/>
                  </a:ext>
                </a:extLst>
              </a:tr>
              <a:tr h="168849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Psicólogo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1.300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288947"/>
                  </a:ext>
                </a:extLst>
              </a:tr>
              <a:tr h="168849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Enfermeiro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110546"/>
                  </a:ext>
                </a:extLst>
              </a:tr>
              <a:tr h="168849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Auxiliar de Enfermagem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758711"/>
                  </a:ext>
                </a:extLst>
              </a:tr>
              <a:tr h="168849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Artesão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Grupos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675409"/>
                  </a:ext>
                </a:extLst>
              </a:tr>
            </a:tbl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6C4F1562-7299-E2C7-83B5-167C954E7019}"/>
              </a:ext>
            </a:extLst>
          </p:cNvPr>
          <p:cNvSpPr txBox="1"/>
          <p:nvPr/>
        </p:nvSpPr>
        <p:spPr>
          <a:xfrm>
            <a:off x="9497962" y="5250546"/>
            <a:ext cx="277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Dados próprios </a:t>
            </a:r>
          </a:p>
        </p:txBody>
      </p:sp>
    </p:spTree>
    <p:extLst>
      <p:ext uri="{BB962C8B-B14F-4D97-AF65-F5344CB8AC3E}">
        <p14:creationId xmlns:p14="http://schemas.microsoft.com/office/powerpoint/2010/main" val="3173563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56A797-18E0-6B77-CB8E-86124048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3803"/>
            <a:ext cx="10515600" cy="942509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SERVIÇO DE RESIDÊNCIA TERAPÊUTICA - SRT</a:t>
            </a:r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8332C998-537F-5A1F-D49D-DD3940B34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71716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7DEFC0F6-1D4C-CAB8-EB3E-9DB975192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5ED99EF-BEA0-2371-6CF9-966716D37F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039467"/>
              </p:ext>
            </p:extLst>
          </p:nvPr>
        </p:nvGraphicFramePr>
        <p:xfrm>
          <a:off x="1052052" y="2310581"/>
          <a:ext cx="9930579" cy="3263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0193">
                  <a:extLst>
                    <a:ext uri="{9D8B030D-6E8A-4147-A177-3AD203B41FA5}">
                      <a16:colId xmlns:a16="http://schemas.microsoft.com/office/drawing/2014/main" val="2298931817"/>
                    </a:ext>
                  </a:extLst>
                </a:gridCol>
                <a:gridCol w="3310193">
                  <a:extLst>
                    <a:ext uri="{9D8B030D-6E8A-4147-A177-3AD203B41FA5}">
                      <a16:colId xmlns:a16="http://schemas.microsoft.com/office/drawing/2014/main" val="1805280483"/>
                    </a:ext>
                  </a:extLst>
                </a:gridCol>
                <a:gridCol w="3310193">
                  <a:extLst>
                    <a:ext uri="{9D8B030D-6E8A-4147-A177-3AD203B41FA5}">
                      <a16:colId xmlns:a16="http://schemas.microsoft.com/office/drawing/2014/main" val="2996652941"/>
                    </a:ext>
                  </a:extLst>
                </a:gridCol>
              </a:tblGrid>
              <a:tr h="815904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Residência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Endereço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Nº de Moradores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537187"/>
                  </a:ext>
                </a:extLst>
              </a:tr>
              <a:tr h="815904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Residência Ginásio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Rua Venezuela, nº 110 – Jd. Nova Ibiúna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07 moradores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79281"/>
                  </a:ext>
                </a:extLst>
              </a:tr>
              <a:tr h="815904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Residência Meninas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Rua Santiago, nº 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09 moradores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09625"/>
                  </a:ext>
                </a:extLst>
              </a:tr>
              <a:tr h="815904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Residência Correio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Rua Cristalino Rolim de Freitas, nº 174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06 moradores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353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0727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2FBEAE-9C64-64FF-C3A6-3D2C7C6F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1655762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SECRETARIA MUNICIPAL DE SAÚDE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85AA38-D5E9-D27C-C352-3146F7719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5884"/>
            <a:ext cx="10515600" cy="3591079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br>
              <a:rPr lang="en-US" b="1" dirty="0"/>
            </a:b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	</a:t>
            </a:r>
            <a:r>
              <a:rPr lang="en-US" b="1" dirty="0">
                <a:latin typeface="Arial Black" pitchFamily="34" charset="0"/>
              </a:rPr>
              <a:t>      </a:t>
            </a:r>
            <a:br>
              <a:rPr lang="en-US" b="1" dirty="0">
                <a:latin typeface="Arial Black" pitchFamily="34" charset="0"/>
              </a:rPr>
            </a:br>
            <a:r>
              <a:rPr lang="en-US" b="1" dirty="0">
                <a:latin typeface="Arial Black" pitchFamily="34" charset="0"/>
              </a:rPr>
              <a:t> </a:t>
            </a:r>
            <a:r>
              <a:rPr lang="en-US" sz="2800" dirty="0" err="1">
                <a:effectLst/>
                <a:latin typeface="Arial Black" pitchFamily="34" charset="0"/>
              </a:rPr>
              <a:t>R</a:t>
            </a:r>
            <a:r>
              <a:rPr lang="en-US" sz="2800" b="1" dirty="0" err="1">
                <a:effectLst/>
                <a:latin typeface="Arial Black" pitchFamily="34" charset="0"/>
              </a:rPr>
              <a:t>azão</a:t>
            </a:r>
            <a:r>
              <a:rPr lang="en-US" sz="2800" b="1" dirty="0">
                <a:effectLst/>
                <a:latin typeface="Arial Black" pitchFamily="34" charset="0"/>
              </a:rPr>
              <a:t> </a:t>
            </a:r>
            <a:r>
              <a:rPr lang="en-US" sz="2800" dirty="0">
                <a:effectLst/>
                <a:latin typeface="Arial Black" pitchFamily="34" charset="0"/>
              </a:rPr>
              <a:t>S</a:t>
            </a:r>
            <a:r>
              <a:rPr lang="en-US" sz="2800" b="1" dirty="0">
                <a:effectLst/>
                <a:latin typeface="Arial Black" pitchFamily="34" charset="0"/>
              </a:rPr>
              <a:t>ocial: </a:t>
            </a:r>
            <a:r>
              <a:rPr lang="en-US" b="1" dirty="0" err="1">
                <a:latin typeface="Arial Black" pitchFamily="34" charset="0"/>
              </a:rPr>
              <a:t>Prefeitura</a:t>
            </a:r>
            <a:r>
              <a:rPr lang="en-US" b="1" dirty="0">
                <a:latin typeface="Arial Black" pitchFamily="34" charset="0"/>
              </a:rPr>
              <a:t> Municipal de </a:t>
            </a:r>
            <a:r>
              <a:rPr lang="en-US" b="1" dirty="0" err="1">
                <a:latin typeface="Arial Black" pitchFamily="34" charset="0"/>
              </a:rPr>
              <a:t>Ibiúna</a:t>
            </a:r>
            <a:r>
              <a:rPr lang="en-US" sz="2800" b="1" dirty="0">
                <a:effectLst/>
                <a:latin typeface="Arial Black" pitchFamily="34" charset="0"/>
              </a:rPr>
              <a:t> </a:t>
            </a:r>
            <a:br>
              <a:rPr lang="en-US" sz="2800" b="1" dirty="0">
                <a:effectLst/>
                <a:latin typeface="Arial Black" pitchFamily="34" charset="0"/>
              </a:rPr>
            </a:br>
            <a:r>
              <a:rPr lang="en-US" sz="2800" b="1" dirty="0">
                <a:effectLst/>
                <a:latin typeface="Arial Black" pitchFamily="34" charset="0"/>
              </a:rPr>
              <a:t> </a:t>
            </a:r>
            <a:br>
              <a:rPr lang="en-US" sz="2800" b="1" dirty="0">
                <a:effectLst/>
                <a:latin typeface="Arial Black" pitchFamily="34" charset="0"/>
              </a:rPr>
            </a:br>
            <a:r>
              <a:rPr lang="en-US" sz="2800" b="1" dirty="0">
                <a:effectLst/>
                <a:latin typeface="Arial Black" pitchFamily="34" charset="0"/>
              </a:rPr>
              <a:t>  CNPJ: 46.634.531/0001-37</a:t>
            </a:r>
            <a:br>
              <a:rPr lang="en-US" sz="2800" b="1" dirty="0">
                <a:effectLst/>
                <a:latin typeface="Arial Black" pitchFamily="34" charset="0"/>
              </a:rPr>
            </a:br>
            <a:br>
              <a:rPr lang="en-US" sz="2800" b="1" dirty="0">
                <a:effectLst/>
                <a:latin typeface="Arial Black" pitchFamily="34" charset="0"/>
              </a:rPr>
            </a:br>
            <a:r>
              <a:rPr lang="en-US" sz="2800" b="1" dirty="0">
                <a:effectLst/>
                <a:latin typeface="Arial Black" pitchFamily="34" charset="0"/>
              </a:rPr>
              <a:t>  </a:t>
            </a:r>
            <a:r>
              <a:rPr lang="en-US" sz="2800" b="1" dirty="0" err="1">
                <a:effectLst/>
                <a:latin typeface="Arial Black" pitchFamily="34" charset="0"/>
              </a:rPr>
              <a:t>Município</a:t>
            </a:r>
            <a:r>
              <a:rPr lang="en-US" sz="2800" b="1" dirty="0">
                <a:effectLst/>
                <a:latin typeface="Arial Black" pitchFamily="34" charset="0"/>
              </a:rPr>
              <a:t>: </a:t>
            </a:r>
            <a:r>
              <a:rPr lang="en-US" sz="2800" b="1" dirty="0" err="1">
                <a:effectLst/>
                <a:latin typeface="Arial Black" pitchFamily="34" charset="0"/>
              </a:rPr>
              <a:t>Ibiúna</a:t>
            </a:r>
            <a:r>
              <a:rPr lang="en-US" sz="2800" b="1" dirty="0">
                <a:effectLst/>
                <a:latin typeface="Arial Black" pitchFamily="34" charset="0"/>
              </a:rPr>
              <a:t> / SP</a:t>
            </a:r>
            <a:br>
              <a:rPr lang="en-US" sz="2800" b="1" dirty="0">
                <a:effectLst/>
                <a:latin typeface="Arial Black" pitchFamily="34" charset="0"/>
              </a:rPr>
            </a:br>
            <a:br>
              <a:rPr lang="en-US" sz="2800" b="1" dirty="0">
                <a:effectLst/>
                <a:latin typeface="Arial Black" pitchFamily="34" charset="0"/>
              </a:rPr>
            </a:br>
            <a:r>
              <a:rPr lang="en-US" sz="2800" b="1" dirty="0">
                <a:effectLst/>
                <a:latin typeface="Arial Black" pitchFamily="34" charset="0"/>
              </a:rPr>
              <a:t>  </a:t>
            </a:r>
            <a:r>
              <a:rPr lang="en-US" b="1" dirty="0">
                <a:latin typeface="Arial Black" pitchFamily="34" charset="0"/>
              </a:rPr>
              <a:t>DRS XVI – Sorocaba RRAS 8</a:t>
            </a:r>
            <a:r>
              <a:rPr lang="en-US" sz="2800" b="1" dirty="0">
                <a:effectLst/>
                <a:latin typeface="Arial Black" pitchFamily="34" charset="0"/>
              </a:rPr>
              <a:t> </a:t>
            </a:r>
            <a:br>
              <a:rPr lang="en-US" sz="2800" b="1" dirty="0">
                <a:effectLst/>
                <a:latin typeface="Arial Black" pitchFamily="34" charset="0"/>
              </a:rPr>
            </a:br>
            <a:br>
              <a:rPr lang="en-US" sz="2800" b="1" dirty="0">
                <a:effectLst/>
                <a:latin typeface="Arial Black" pitchFamily="34" charset="0"/>
              </a:rPr>
            </a:br>
            <a:r>
              <a:rPr lang="en-US" sz="2800" b="1" dirty="0">
                <a:effectLst/>
                <a:latin typeface="Arial Black" pitchFamily="34" charset="0"/>
              </a:rPr>
              <a:t>  </a:t>
            </a:r>
            <a:r>
              <a:rPr lang="en-US" sz="2800" b="1" dirty="0" err="1">
                <a:effectLst/>
                <a:latin typeface="Arial Black" pitchFamily="34" charset="0"/>
              </a:rPr>
              <a:t>Endereço</a:t>
            </a:r>
            <a:r>
              <a:rPr lang="en-US" sz="2800" b="1" dirty="0">
                <a:effectLst/>
                <a:latin typeface="Arial Black" pitchFamily="34" charset="0"/>
              </a:rPr>
              <a:t>: José </a:t>
            </a:r>
            <a:r>
              <a:rPr lang="en-US" sz="2800" b="1" dirty="0" err="1">
                <a:effectLst/>
                <a:latin typeface="Arial Black" pitchFamily="34" charset="0"/>
              </a:rPr>
              <a:t>Eugênio</a:t>
            </a:r>
            <a:r>
              <a:rPr lang="en-US" sz="2800" b="1" dirty="0">
                <a:effectLst/>
                <a:latin typeface="Arial Black" pitchFamily="34" charset="0"/>
              </a:rPr>
              <a:t> Machado, nº 808, Centro CEP 18150-000</a:t>
            </a:r>
            <a:br>
              <a:rPr lang="en-US" sz="2800" b="1" dirty="0">
                <a:effectLst/>
                <a:latin typeface="Arial Black" pitchFamily="34" charset="0"/>
              </a:rPr>
            </a:br>
            <a:br>
              <a:rPr lang="en-US" sz="2800" b="1" dirty="0">
                <a:effectLst/>
                <a:latin typeface="Arial Black" pitchFamily="34" charset="0"/>
              </a:rPr>
            </a:br>
            <a:r>
              <a:rPr lang="en-US" sz="2800" b="1" dirty="0">
                <a:effectLst/>
                <a:latin typeface="Arial Black" pitchFamily="34" charset="0"/>
              </a:rPr>
              <a:t>  </a:t>
            </a:r>
            <a:r>
              <a:rPr lang="en-US" sz="2800" b="1" dirty="0" err="1">
                <a:effectLst/>
                <a:latin typeface="Arial Black" pitchFamily="34" charset="0"/>
              </a:rPr>
              <a:t>Telefone</a:t>
            </a:r>
            <a:r>
              <a:rPr lang="en-US" b="1" dirty="0">
                <a:latin typeface="Arial Black" pitchFamily="34" charset="0"/>
              </a:rPr>
              <a:t>: (15) 3248-9900</a:t>
            </a:r>
            <a:br>
              <a:rPr lang="en-US" sz="2800" b="1" dirty="0">
                <a:effectLst/>
                <a:latin typeface="Arial Black" pitchFamily="34" charset="0"/>
              </a:rPr>
            </a:br>
            <a:r>
              <a:rPr lang="en-US" sz="2800" b="1" dirty="0">
                <a:effectLst/>
                <a:latin typeface="Arial Black" pitchFamily="34" charset="0"/>
              </a:rPr>
              <a:t>          </a:t>
            </a:r>
            <a:br>
              <a:rPr lang="en-US" sz="2800" b="1" dirty="0">
                <a:effectLst/>
                <a:latin typeface="Arial Black" pitchFamily="34" charset="0"/>
              </a:rPr>
            </a:br>
            <a:r>
              <a:rPr lang="en-US" sz="2800" b="1" dirty="0">
                <a:effectLst/>
                <a:latin typeface="Arial Black" pitchFamily="34" charset="0"/>
              </a:rPr>
              <a:t>  e-mail </a:t>
            </a:r>
            <a:r>
              <a:rPr lang="en-US" sz="2800" b="1" dirty="0" err="1">
                <a:effectLst/>
                <a:latin typeface="Arial Black" pitchFamily="34" charset="0"/>
              </a:rPr>
              <a:t>Oficial</a:t>
            </a:r>
            <a:r>
              <a:rPr lang="en-US" sz="2800" b="1" dirty="0">
                <a:effectLst/>
                <a:latin typeface="Arial Black" pitchFamily="34" charset="0"/>
              </a:rPr>
              <a:t>: saude@ibiuna.sp.gov.br</a:t>
            </a:r>
            <a:br>
              <a:rPr lang="en-US" sz="2800" b="1" dirty="0">
                <a:latin typeface="Arial Black" pitchFamily="34" charset="0"/>
              </a:rPr>
            </a:br>
            <a:r>
              <a:rPr lang="en-US" sz="2800" b="1" dirty="0">
                <a:solidFill>
                  <a:srgbClr val="003300"/>
                </a:solidFill>
                <a:latin typeface="Arial Black" pitchFamily="34" charset="0"/>
              </a:rPr>
              <a:t>      </a:t>
            </a:r>
            <a:br>
              <a:rPr lang="en-US" sz="4000" b="1" dirty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4000" b="1" dirty="0">
                <a:solidFill>
                  <a:srgbClr val="003300"/>
                </a:solidFill>
                <a:latin typeface="Arial Black" pitchFamily="34" charset="0"/>
              </a:rPr>
              <a:t>       </a:t>
            </a:r>
            <a:br>
              <a:rPr lang="en-US" sz="4000" b="1" dirty="0">
                <a:solidFill>
                  <a:srgbClr val="003300"/>
                </a:solidFill>
                <a:latin typeface="Arial Black" pitchFamily="34" charset="0"/>
              </a:rPr>
            </a:br>
            <a:endParaRPr lang="pt-BR" dirty="0"/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63B16424-3673-8FC1-71E1-F08201B6D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55762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1CEF3BAB-8C01-24DC-03CE-86FC4F156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14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87FD4A-6CD9-D9DA-58CB-EA117DFD4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5563"/>
            <a:ext cx="10515600" cy="707462"/>
          </a:xfrm>
        </p:spPr>
        <p:txBody>
          <a:bodyPr/>
          <a:lstStyle/>
          <a:p>
            <a:pPr algn="ctr"/>
            <a:r>
              <a:rPr lang="pt-BR" dirty="0"/>
              <a:t>CAPS IJ</a:t>
            </a:r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6AEEAF8A-F2D3-44C1-6A84-3D14FF419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4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A4CE7712-5A52-3185-4F87-997C684BD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17DF603-FE7E-8546-6170-BB60EB476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240062"/>
              </p:ext>
            </p:extLst>
          </p:nvPr>
        </p:nvGraphicFramePr>
        <p:xfrm>
          <a:off x="6322141" y="2757805"/>
          <a:ext cx="5214376" cy="2422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7188">
                  <a:extLst>
                    <a:ext uri="{9D8B030D-6E8A-4147-A177-3AD203B41FA5}">
                      <a16:colId xmlns:a16="http://schemas.microsoft.com/office/drawing/2014/main" val="2632498095"/>
                    </a:ext>
                  </a:extLst>
                </a:gridCol>
                <a:gridCol w="2607188">
                  <a:extLst>
                    <a:ext uri="{9D8B030D-6E8A-4147-A177-3AD203B41FA5}">
                      <a16:colId xmlns:a16="http://schemas.microsoft.com/office/drawing/2014/main" val="1842215250"/>
                    </a:ext>
                  </a:extLst>
                </a:gridCol>
              </a:tblGrid>
              <a:tr h="41826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TIPO DE ATENDIMENTO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QUANTITATIVO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280110"/>
                  </a:ext>
                </a:extLst>
              </a:tr>
              <a:tr h="42407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Psiquiatra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988966"/>
                  </a:ext>
                </a:extLst>
              </a:tr>
              <a:tr h="42407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Acolhimento Inicial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700132"/>
                  </a:ext>
                </a:extLst>
              </a:tr>
              <a:tr h="731968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Atendimentos Psicológicos (individual)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33130"/>
                  </a:ext>
                </a:extLst>
              </a:tr>
              <a:tr h="42407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Grupos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467102"/>
                  </a:ext>
                </a:extLst>
              </a:tr>
            </a:tbl>
          </a:graphicData>
        </a:graphic>
      </p:graphicFrame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68E783F-6025-040B-EF91-13AAC6DE0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2829"/>
            <a:ext cx="4810529" cy="37991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algn="ctr"/>
            <a:r>
              <a:rPr lang="pt-BR" dirty="0"/>
              <a:t>235 usuários cadastrados</a:t>
            </a:r>
          </a:p>
          <a:p>
            <a:pPr marL="0" indent="0" algn="ctr">
              <a:buNone/>
            </a:pPr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b="1" dirty="0"/>
              <a:t>Equipe:</a:t>
            </a:r>
          </a:p>
          <a:p>
            <a:pPr algn="ctr"/>
            <a:r>
              <a:rPr lang="pt-BR" dirty="0"/>
              <a:t>02 médicos psiquiatras</a:t>
            </a:r>
          </a:p>
          <a:p>
            <a:pPr algn="ctr"/>
            <a:r>
              <a:rPr lang="pt-BR" dirty="0"/>
              <a:t>02 Enfermeiros</a:t>
            </a:r>
          </a:p>
          <a:p>
            <a:pPr algn="ctr"/>
            <a:r>
              <a:rPr lang="pt-BR" dirty="0"/>
              <a:t>01 Auxiliar de Enfermagem</a:t>
            </a:r>
          </a:p>
          <a:p>
            <a:pPr algn="ctr"/>
            <a:r>
              <a:rPr lang="pt-BR" dirty="0"/>
              <a:t>01 Técnico de Enfermagem</a:t>
            </a:r>
          </a:p>
          <a:p>
            <a:pPr algn="ctr"/>
            <a:r>
              <a:rPr lang="pt-BR" dirty="0"/>
              <a:t>01 Psicólogo</a:t>
            </a:r>
          </a:p>
          <a:p>
            <a:pPr algn="ctr"/>
            <a:r>
              <a:rPr lang="pt-BR" dirty="0"/>
              <a:t>01 </a:t>
            </a:r>
            <a:r>
              <a:rPr lang="pt-BR" dirty="0" err="1"/>
              <a:t>Fonoaudiologa</a:t>
            </a:r>
            <a:endParaRPr lang="pt-BR" dirty="0"/>
          </a:p>
          <a:p>
            <a:pPr algn="ctr"/>
            <a:r>
              <a:rPr lang="pt-BR" dirty="0"/>
              <a:t>03 Estagiários de Psicologia</a:t>
            </a:r>
          </a:p>
          <a:p>
            <a:pPr algn="ctr"/>
            <a:r>
              <a:rPr lang="pt-BR" dirty="0"/>
              <a:t>03 Administrativo</a:t>
            </a:r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0618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2BE04-990E-E474-C20B-A95FDF93F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5FB345-07F3-D067-EC73-C3CF9E97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4587"/>
            <a:ext cx="10515600" cy="899013"/>
          </a:xfrm>
        </p:spPr>
        <p:txBody>
          <a:bodyPr/>
          <a:lstStyle/>
          <a:p>
            <a:pPr algn="ctr"/>
            <a:r>
              <a:rPr lang="pt-BR" dirty="0"/>
              <a:t>HOSPITAL MUNICIPAL</a:t>
            </a:r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931BD65B-A41A-BD05-D47D-39654A91F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F5531CB2-1D4F-4129-6A43-BA6924EA1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D9B8DD0-1861-FF9F-0F1A-799ED9AF0921}"/>
              </a:ext>
            </a:extLst>
          </p:cNvPr>
          <p:cNvSpPr txBox="1"/>
          <p:nvPr/>
        </p:nvSpPr>
        <p:spPr>
          <a:xfrm>
            <a:off x="838199" y="1952807"/>
            <a:ext cx="2917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Aptos" panose="02110004020202020204"/>
              </a:rPr>
              <a:t>Atendimentos por Setor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9" name="Espaço Reservado para Conteúdo 8">
            <a:extLst>
              <a:ext uri="{FF2B5EF4-FFF2-40B4-BE49-F238E27FC236}">
                <a16:creationId xmlns:a16="http://schemas.microsoft.com/office/drawing/2014/main" id="{F3C5BBB9-1B20-BF6E-B4DE-329A189FBC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2462357"/>
              </p:ext>
            </p:extLst>
          </p:nvPr>
        </p:nvGraphicFramePr>
        <p:xfrm>
          <a:off x="838198" y="2296732"/>
          <a:ext cx="1051559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67044251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80575205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5775798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Setor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Atendimentos / Cirurgias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Internação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964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Pronto Socorro Adulto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35.869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114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Pronto Socorro Infantil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12.044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332521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2B41C378-0021-4B81-4CA1-FA66D1C1CF8E}"/>
              </a:ext>
            </a:extLst>
          </p:cNvPr>
          <p:cNvSpPr txBox="1"/>
          <p:nvPr/>
        </p:nvSpPr>
        <p:spPr>
          <a:xfrm>
            <a:off x="838198" y="3457196"/>
            <a:ext cx="3183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Aptos" panose="02110004020202020204"/>
              </a:rPr>
              <a:t>Atendimentos por Setor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AD3F93DE-E434-A57E-34E4-1AC73CFFCB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839591"/>
              </p:ext>
            </p:extLst>
          </p:nvPr>
        </p:nvGraphicFramePr>
        <p:xfrm>
          <a:off x="838197" y="3878335"/>
          <a:ext cx="1051559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52947724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27290064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4171522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Setor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Cirurgias / Atendimentos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Parto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797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Cirurgia Geral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0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Cirurgia Ginecológica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441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Maternidade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1.860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433463"/>
                  </a:ext>
                </a:extLst>
              </a:tr>
            </a:tbl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8AE5D18E-D841-C682-F4A2-CB70699A3CC8}"/>
              </a:ext>
            </a:extLst>
          </p:cNvPr>
          <p:cNvSpPr txBox="1"/>
          <p:nvPr/>
        </p:nvSpPr>
        <p:spPr>
          <a:xfrm>
            <a:off x="8652387" y="5361695"/>
            <a:ext cx="2898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Fonte: Faturamento IGATS</a:t>
            </a:r>
          </a:p>
        </p:txBody>
      </p:sp>
    </p:spTree>
    <p:extLst>
      <p:ext uri="{BB962C8B-B14F-4D97-AF65-F5344CB8AC3E}">
        <p14:creationId xmlns:p14="http://schemas.microsoft.com/office/powerpoint/2010/main" val="1386808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D65287-816B-62F7-50B0-7400DEDA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4587"/>
            <a:ext cx="10515600" cy="899013"/>
          </a:xfrm>
        </p:spPr>
        <p:txBody>
          <a:bodyPr/>
          <a:lstStyle/>
          <a:p>
            <a:pPr algn="ctr"/>
            <a:r>
              <a:rPr lang="pt-BR" dirty="0"/>
              <a:t>HOSPITAL MUNICIPAL</a:t>
            </a:r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B7FF27D1-8D4A-D406-2A63-F377E09EA6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1072484"/>
              </p:ext>
            </p:extLst>
          </p:nvPr>
        </p:nvGraphicFramePr>
        <p:xfrm>
          <a:off x="1061884" y="3180096"/>
          <a:ext cx="10068232" cy="1608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8193">
                  <a:extLst>
                    <a:ext uri="{9D8B030D-6E8A-4147-A177-3AD203B41FA5}">
                      <a16:colId xmlns:a16="http://schemas.microsoft.com/office/drawing/2014/main" val="2603992863"/>
                    </a:ext>
                  </a:extLst>
                </a:gridCol>
                <a:gridCol w="1526636">
                  <a:extLst>
                    <a:ext uri="{9D8B030D-6E8A-4147-A177-3AD203B41FA5}">
                      <a16:colId xmlns:a16="http://schemas.microsoft.com/office/drawing/2014/main" val="1828763925"/>
                    </a:ext>
                  </a:extLst>
                </a:gridCol>
                <a:gridCol w="1072547">
                  <a:extLst>
                    <a:ext uri="{9D8B030D-6E8A-4147-A177-3AD203B41FA5}">
                      <a16:colId xmlns:a16="http://schemas.microsoft.com/office/drawing/2014/main" val="2011555577"/>
                    </a:ext>
                  </a:extLst>
                </a:gridCol>
                <a:gridCol w="1675232">
                  <a:extLst>
                    <a:ext uri="{9D8B030D-6E8A-4147-A177-3AD203B41FA5}">
                      <a16:colId xmlns:a16="http://schemas.microsoft.com/office/drawing/2014/main" val="1762155666"/>
                    </a:ext>
                  </a:extLst>
                </a:gridCol>
                <a:gridCol w="1141449">
                  <a:extLst>
                    <a:ext uri="{9D8B030D-6E8A-4147-A177-3AD203B41FA5}">
                      <a16:colId xmlns:a16="http://schemas.microsoft.com/office/drawing/2014/main" val="3569263633"/>
                    </a:ext>
                  </a:extLst>
                </a:gridCol>
                <a:gridCol w="3314175">
                  <a:extLst>
                    <a:ext uri="{9D8B030D-6E8A-4147-A177-3AD203B41FA5}">
                      <a16:colId xmlns:a16="http://schemas.microsoft.com/office/drawing/2014/main" val="2925175538"/>
                    </a:ext>
                  </a:extLst>
                </a:gridCol>
              </a:tblGrid>
              <a:tr h="9789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BR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Total de Atendimentos</a:t>
                      </a:r>
                      <a:endParaRPr lang="pt-BR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Total de Internações</a:t>
                      </a:r>
                      <a:endParaRPr lang="pt-BR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Exames Laboratoriais</a:t>
                      </a:r>
                      <a:endParaRPr lang="pt-BR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BR" sz="120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Exames de imagem – Raio X</a:t>
                      </a:r>
                      <a:endParaRPr lang="pt-BR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Total de Medicações Administradas</a:t>
                      </a:r>
                      <a:endParaRPr lang="pt-BR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79707147"/>
                  </a:ext>
                </a:extLst>
              </a:tr>
              <a:tr h="629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Quadrimestre</a:t>
                      </a:r>
                      <a:endParaRPr lang="pt-BR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1">
                          <a:effectLst/>
                          <a:latin typeface="+mj-lt"/>
                        </a:rPr>
                        <a:t>52.381</a:t>
                      </a:r>
                      <a:endParaRPr lang="pt-BR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1">
                          <a:effectLst/>
                          <a:latin typeface="+mj-lt"/>
                        </a:rPr>
                        <a:t>1.596</a:t>
                      </a:r>
                      <a:endParaRPr lang="pt-BR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1" dirty="0">
                          <a:effectLst/>
                          <a:latin typeface="+mj-lt"/>
                        </a:rPr>
                        <a:t>58.327</a:t>
                      </a:r>
                      <a:endParaRPr lang="pt-BR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17.491                       </a:t>
                      </a: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1" dirty="0">
                          <a:effectLst/>
                          <a:latin typeface="+mj-lt"/>
                        </a:rPr>
                        <a:t>115.237</a:t>
                      </a:r>
                      <a:endParaRPr lang="pt-BR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65639662"/>
                  </a:ext>
                </a:extLst>
              </a:tr>
            </a:tbl>
          </a:graphicData>
        </a:graphic>
      </p:graphicFrame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3A87A4A6-5318-A6CC-A0A3-72EF2402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7E0BDF32-DC9C-6139-8475-C32D26261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0DB3A7-D84D-5FDC-DCD2-39D4E6DDFB9D}"/>
              </a:ext>
            </a:extLst>
          </p:cNvPr>
          <p:cNvSpPr txBox="1"/>
          <p:nvPr/>
        </p:nvSpPr>
        <p:spPr>
          <a:xfrm>
            <a:off x="1061884" y="2779986"/>
            <a:ext cx="5142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Resumo Geral dos Atendimentos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722DBEB-2936-003F-F36D-E30D732C0D6E}"/>
              </a:ext>
            </a:extLst>
          </p:cNvPr>
          <p:cNvSpPr txBox="1"/>
          <p:nvPr/>
        </p:nvSpPr>
        <p:spPr>
          <a:xfrm>
            <a:off x="8386916" y="4819310"/>
            <a:ext cx="2898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Fonte: Faturamento IGATS</a:t>
            </a:r>
          </a:p>
        </p:txBody>
      </p:sp>
    </p:spTree>
    <p:extLst>
      <p:ext uri="{BB962C8B-B14F-4D97-AF65-F5344CB8AC3E}">
        <p14:creationId xmlns:p14="http://schemas.microsoft.com/office/powerpoint/2010/main" val="1810547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F6ECA4-FAFC-08CF-DFBC-138437F3E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010" y="2357358"/>
            <a:ext cx="10515600" cy="468951"/>
          </a:xfrm>
        </p:spPr>
        <p:txBody>
          <a:bodyPr>
            <a:normAutofit/>
          </a:bodyPr>
          <a:lstStyle/>
          <a:p>
            <a:pPr algn="ctr"/>
            <a:r>
              <a:rPr lang="pt-BR" sz="2400" dirty="0"/>
              <a:t>DOENÇAS DE NOTIFICAÇÃO COMPULSÓRIA</a:t>
            </a:r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E0654E5F-87C5-1A79-60E2-C712F8BC18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8422539"/>
              </p:ext>
            </p:extLst>
          </p:nvPr>
        </p:nvGraphicFramePr>
        <p:xfrm>
          <a:off x="1025013" y="2966984"/>
          <a:ext cx="1051559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3928247302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101080601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7898066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AGRAVO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NOTIFICADO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POSITIVO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018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DENGUE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1.030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40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COVID-19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86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TUBERCULOSE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411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HEPATITES VIRAIS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666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SÍFILIS EM GERAL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027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HIV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561820"/>
                  </a:ext>
                </a:extLst>
              </a:tr>
            </a:tbl>
          </a:graphicData>
        </a:graphic>
      </p:graphicFrame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1995232E-5C4B-001E-6F52-16FC15FDC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EECC77C3-06B7-0B30-517D-F1D243403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294F17-5910-26A6-076A-86A6F0711B34}"/>
              </a:ext>
            </a:extLst>
          </p:cNvPr>
          <p:cNvSpPr txBox="1"/>
          <p:nvPr/>
        </p:nvSpPr>
        <p:spPr>
          <a:xfrm>
            <a:off x="1025010" y="1553989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VIGILÂNCIA EPIDEMIOLÓGICA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898F804-389E-38AD-EB00-035E434D0BD3}"/>
              </a:ext>
            </a:extLst>
          </p:cNvPr>
          <p:cNvSpPr txBox="1"/>
          <p:nvPr/>
        </p:nvSpPr>
        <p:spPr>
          <a:xfrm>
            <a:off x="7895303" y="5562864"/>
            <a:ext cx="364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Fonte: Sistema de Notificação</a:t>
            </a:r>
          </a:p>
        </p:txBody>
      </p:sp>
    </p:spTree>
    <p:extLst>
      <p:ext uri="{BB962C8B-B14F-4D97-AF65-F5344CB8AC3E}">
        <p14:creationId xmlns:p14="http://schemas.microsoft.com/office/powerpoint/2010/main" val="3827622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3E39D7-E91F-222C-6FC1-7905DF696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3999"/>
            <a:ext cx="10515600" cy="432159"/>
          </a:xfrm>
        </p:spPr>
        <p:txBody>
          <a:bodyPr>
            <a:normAutofit/>
          </a:bodyPr>
          <a:lstStyle/>
          <a:p>
            <a:pPr algn="ctr"/>
            <a:r>
              <a:rPr lang="pt-BR" sz="2400" dirty="0"/>
              <a:t>IMUNIZAÇÃO - ROTINA</a:t>
            </a:r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FC4BA1E2-8A88-E7BA-256F-63F02C530B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459396"/>
              </p:ext>
            </p:extLst>
          </p:nvPr>
        </p:nvGraphicFramePr>
        <p:xfrm>
          <a:off x="1120877" y="1996440"/>
          <a:ext cx="990108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0542">
                  <a:extLst>
                    <a:ext uri="{9D8B030D-6E8A-4147-A177-3AD203B41FA5}">
                      <a16:colId xmlns:a16="http://schemas.microsoft.com/office/drawing/2014/main" val="3113126882"/>
                    </a:ext>
                  </a:extLst>
                </a:gridCol>
                <a:gridCol w="4950542">
                  <a:extLst>
                    <a:ext uri="{9D8B030D-6E8A-4147-A177-3AD203B41FA5}">
                      <a16:colId xmlns:a16="http://schemas.microsoft.com/office/drawing/2014/main" val="3109350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VACINA EM CRIANÇAS DE ATÉ 1 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DOSES APLICADAS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402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Penta (3ª dose)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818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Meningo</a:t>
                      </a:r>
                      <a:r>
                        <a:rPr lang="pt-BR" dirty="0"/>
                        <a:t> C (Reforço)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71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Pneumo</a:t>
                      </a:r>
                      <a:r>
                        <a:rPr lang="pt-BR" dirty="0"/>
                        <a:t> 10 (Reforço)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184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VIP (2ª dose)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672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Rotavírus (2ª dose)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260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SCR (1ª dose)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106845"/>
                  </a:ext>
                </a:extLst>
              </a:tr>
            </a:tbl>
          </a:graphicData>
        </a:graphic>
      </p:graphicFrame>
      <p:pic>
        <p:nvPicPr>
          <p:cNvPr id="7" name="Imagem 6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6D054167-71E5-DB21-D4BE-87886C4A4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8" name="Imagem 7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AB0BEDD7-57E6-EC8C-EDF9-54F44F103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372CA1F-C923-0CE7-A45E-F6F5D5D28219}"/>
              </a:ext>
            </a:extLst>
          </p:cNvPr>
          <p:cNvSpPr txBox="1"/>
          <p:nvPr/>
        </p:nvSpPr>
        <p:spPr>
          <a:xfrm>
            <a:off x="9802761" y="4532511"/>
            <a:ext cx="277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PEC</a:t>
            </a:r>
          </a:p>
        </p:txBody>
      </p:sp>
    </p:spTree>
    <p:extLst>
      <p:ext uri="{BB962C8B-B14F-4D97-AF65-F5344CB8AC3E}">
        <p14:creationId xmlns:p14="http://schemas.microsoft.com/office/powerpoint/2010/main" val="3964885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7B7547-6A7F-ABC5-2E43-3564F5E46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9424"/>
            <a:ext cx="10515600" cy="491153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VIGILÂNCIA SANITÁRIA</a:t>
            </a:r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8A14E73D-630C-89A3-EBB0-BB19510E6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B59E62D4-CB42-A023-1A49-16174D758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BA4C9D14-BCB3-C4D8-2A6C-B4642A073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365838"/>
              </p:ext>
            </p:extLst>
          </p:nvPr>
        </p:nvGraphicFramePr>
        <p:xfrm>
          <a:off x="838200" y="2084438"/>
          <a:ext cx="10242756" cy="4218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1378">
                  <a:extLst>
                    <a:ext uri="{9D8B030D-6E8A-4147-A177-3AD203B41FA5}">
                      <a16:colId xmlns:a16="http://schemas.microsoft.com/office/drawing/2014/main" val="3303112545"/>
                    </a:ext>
                  </a:extLst>
                </a:gridCol>
                <a:gridCol w="5121378">
                  <a:extLst>
                    <a:ext uri="{9D8B030D-6E8A-4147-A177-3AD203B41FA5}">
                      <a16:colId xmlns:a16="http://schemas.microsoft.com/office/drawing/2014/main" val="712218563"/>
                    </a:ext>
                  </a:extLst>
                </a:gridCol>
              </a:tblGrid>
              <a:tr h="32446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INDICADOR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411235"/>
                  </a:ext>
                </a:extLst>
              </a:tr>
              <a:tr h="32446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Cadastro de estabelecimentos sujeitos à Vigilância Sanitária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393611"/>
                  </a:ext>
                </a:extLst>
              </a:tr>
              <a:tr h="32446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Inspeção dos estabelecimentos sujeitos à Vigilância Sanitária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119874"/>
                  </a:ext>
                </a:extLst>
              </a:tr>
              <a:tr h="32446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Educação em Vigilância Sanitária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401761"/>
                  </a:ext>
                </a:extLst>
              </a:tr>
              <a:tr h="32446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Licenciamento dos estabelecimentos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049955"/>
                  </a:ext>
                </a:extLst>
              </a:tr>
              <a:tr h="32446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Atendimento à denúncias e reclamações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139489"/>
                  </a:ext>
                </a:extLst>
              </a:tr>
              <a:tr h="32446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Análise e aprovação de projetos básicos de arquitetura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56646"/>
                  </a:ext>
                </a:extLst>
              </a:tr>
              <a:tr h="32446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Inspeção Sanitária em ILPI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317459"/>
                  </a:ext>
                </a:extLst>
              </a:tr>
              <a:tr h="32446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Cadastro de estabelecimentos de serviço de alimentação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011417"/>
                  </a:ext>
                </a:extLst>
              </a:tr>
              <a:tr h="32446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Inspeção Sanitária em estabelecimentos de alimentação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781784"/>
                  </a:ext>
                </a:extLst>
              </a:tr>
              <a:tr h="32446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Licenciamento Sanitário Estabelecimento de Alimentação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435608"/>
                  </a:ext>
                </a:extLst>
              </a:tr>
              <a:tr h="324465"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77066"/>
                  </a:ext>
                </a:extLst>
              </a:tr>
              <a:tr h="324465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562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606134"/>
                  </a:ext>
                </a:extLst>
              </a:tr>
            </a:tbl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568F4E3F-6523-1EF4-B734-57C64756DB70}"/>
              </a:ext>
            </a:extLst>
          </p:cNvPr>
          <p:cNvSpPr txBox="1"/>
          <p:nvPr/>
        </p:nvSpPr>
        <p:spPr>
          <a:xfrm>
            <a:off x="7499555" y="6322153"/>
            <a:ext cx="385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SIVISAWEB / Dados próprios</a:t>
            </a:r>
          </a:p>
        </p:txBody>
      </p:sp>
    </p:spTree>
    <p:extLst>
      <p:ext uri="{BB962C8B-B14F-4D97-AF65-F5344CB8AC3E}">
        <p14:creationId xmlns:p14="http://schemas.microsoft.com/office/powerpoint/2010/main" val="1740549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A4081D-B04B-D74C-8C5C-F08C9F120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3939"/>
            <a:ext cx="9466006" cy="699882"/>
          </a:xfrm>
        </p:spPr>
        <p:txBody>
          <a:bodyPr/>
          <a:lstStyle/>
          <a:p>
            <a:pPr algn="ctr"/>
            <a:r>
              <a:rPr lang="pt-BR" dirty="0"/>
              <a:t>ZOONOSES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0D6F41-34F2-EE88-5952-B719105F7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" y="2320413"/>
            <a:ext cx="5272551" cy="3856550"/>
          </a:xfrm>
        </p:spPr>
        <p:txBody>
          <a:bodyPr/>
          <a:lstStyle/>
          <a:p>
            <a:pPr marL="0" indent="0">
              <a:buNone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      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Vacinação Antirrábica (Ponto Fixo no CCZ)</a:t>
            </a:r>
          </a:p>
          <a:p>
            <a:endParaRPr lang="pt-BR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8573ADAA-FAC7-2027-22D3-84ABBBABD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B9BC69F6-E4B3-DD70-FF68-8A73525FC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E49DCDC0-2D86-7478-A356-FADBA1E29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307552"/>
              </p:ext>
            </p:extLst>
          </p:nvPr>
        </p:nvGraphicFramePr>
        <p:xfrm>
          <a:off x="213850" y="2755028"/>
          <a:ext cx="5412660" cy="3421938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1353165">
                  <a:extLst>
                    <a:ext uri="{9D8B030D-6E8A-4147-A177-3AD203B41FA5}">
                      <a16:colId xmlns:a16="http://schemas.microsoft.com/office/drawing/2014/main" val="3834716557"/>
                    </a:ext>
                  </a:extLst>
                </a:gridCol>
                <a:gridCol w="1353165">
                  <a:extLst>
                    <a:ext uri="{9D8B030D-6E8A-4147-A177-3AD203B41FA5}">
                      <a16:colId xmlns:a16="http://schemas.microsoft.com/office/drawing/2014/main" val="4244199804"/>
                    </a:ext>
                  </a:extLst>
                </a:gridCol>
                <a:gridCol w="1353165">
                  <a:extLst>
                    <a:ext uri="{9D8B030D-6E8A-4147-A177-3AD203B41FA5}">
                      <a16:colId xmlns:a16="http://schemas.microsoft.com/office/drawing/2014/main" val="23401244"/>
                    </a:ext>
                  </a:extLst>
                </a:gridCol>
                <a:gridCol w="1353165">
                  <a:extLst>
                    <a:ext uri="{9D8B030D-6E8A-4147-A177-3AD203B41FA5}">
                      <a16:colId xmlns:a16="http://schemas.microsoft.com/office/drawing/2014/main" val="3363362597"/>
                    </a:ext>
                  </a:extLst>
                </a:gridCol>
              </a:tblGrid>
              <a:tr h="5703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 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CÃO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GATO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TOTAL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652282"/>
                  </a:ext>
                </a:extLst>
              </a:tr>
              <a:tr h="5703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JANEIRO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43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7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50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4756822"/>
                  </a:ext>
                </a:extLst>
              </a:tr>
              <a:tr h="5703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FEVEREIRO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16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4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20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37507"/>
                  </a:ext>
                </a:extLst>
              </a:tr>
              <a:tr h="5703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MARÇO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62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23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85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0750"/>
                  </a:ext>
                </a:extLst>
              </a:tr>
              <a:tr h="5703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ABRIL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130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38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168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3730728"/>
                  </a:ext>
                </a:extLst>
              </a:tr>
              <a:tr h="5703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TOTAL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251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72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323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3457447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7E7971B7-1855-3977-D607-10CA28FC2E46}"/>
              </a:ext>
            </a:extLst>
          </p:cNvPr>
          <p:cNvSpPr txBox="1"/>
          <p:nvPr/>
        </p:nvSpPr>
        <p:spPr>
          <a:xfrm>
            <a:off x="6263148" y="2324225"/>
            <a:ext cx="581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Vacinação antirrábica nos Bairros (Início em Abril de 2025)</a:t>
            </a:r>
            <a:endParaRPr lang="pt-BR" b="1" dirty="0"/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A7CDB8F-5E9E-B5B2-1628-04AFCAF55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440359"/>
              </p:ext>
            </p:extLst>
          </p:nvPr>
        </p:nvGraphicFramePr>
        <p:xfrm>
          <a:off x="6066505" y="2755029"/>
          <a:ext cx="5771536" cy="3421936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1442884">
                  <a:extLst>
                    <a:ext uri="{9D8B030D-6E8A-4147-A177-3AD203B41FA5}">
                      <a16:colId xmlns:a16="http://schemas.microsoft.com/office/drawing/2014/main" val="1710611322"/>
                    </a:ext>
                  </a:extLst>
                </a:gridCol>
                <a:gridCol w="1442884">
                  <a:extLst>
                    <a:ext uri="{9D8B030D-6E8A-4147-A177-3AD203B41FA5}">
                      <a16:colId xmlns:a16="http://schemas.microsoft.com/office/drawing/2014/main" val="3759060934"/>
                    </a:ext>
                  </a:extLst>
                </a:gridCol>
                <a:gridCol w="1442884">
                  <a:extLst>
                    <a:ext uri="{9D8B030D-6E8A-4147-A177-3AD203B41FA5}">
                      <a16:colId xmlns:a16="http://schemas.microsoft.com/office/drawing/2014/main" val="3166023213"/>
                    </a:ext>
                  </a:extLst>
                </a:gridCol>
                <a:gridCol w="1442884">
                  <a:extLst>
                    <a:ext uri="{9D8B030D-6E8A-4147-A177-3AD203B41FA5}">
                      <a16:colId xmlns:a16="http://schemas.microsoft.com/office/drawing/2014/main" val="683811079"/>
                    </a:ext>
                  </a:extLst>
                </a:gridCol>
              </a:tblGrid>
              <a:tr h="4888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 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CÃO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GATO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TOTAL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311874"/>
                  </a:ext>
                </a:extLst>
              </a:tr>
              <a:tr h="4888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CENTRO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60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31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91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060456"/>
                  </a:ext>
                </a:extLst>
              </a:tr>
              <a:tr h="4888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CAPIM AZEDO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123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31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154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764098"/>
                  </a:ext>
                </a:extLst>
              </a:tr>
              <a:tr h="4888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PIAÍ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52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14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66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649449"/>
                  </a:ext>
                </a:extLst>
              </a:tr>
              <a:tr h="4888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RECREIO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46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6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52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574869"/>
                  </a:ext>
                </a:extLst>
              </a:tr>
              <a:tr h="4888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PARURU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103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10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113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803498"/>
                  </a:ext>
                </a:extLst>
              </a:tr>
              <a:tr h="4888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384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92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476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962171"/>
                  </a:ext>
                </a:extLst>
              </a:tr>
            </a:tbl>
          </a:graphicData>
        </a:graphic>
      </p:graphicFrame>
      <p:pic>
        <p:nvPicPr>
          <p:cNvPr id="9" name="image7.jpg">
            <a:extLst>
              <a:ext uri="{FF2B5EF4-FFF2-40B4-BE49-F238E27FC236}">
                <a16:creationId xmlns:a16="http://schemas.microsoft.com/office/drawing/2014/main" id="{492857EA-FAED-E82B-6B65-90E9257193F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858865" y="0"/>
            <a:ext cx="3215148" cy="232041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721381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25566A2D-8A54-7D3F-6F53-D9C51ECE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38865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00B54DD2-122E-3C35-B1DB-0AF7E395B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pic>
        <p:nvPicPr>
          <p:cNvPr id="6" name="image16.jpg">
            <a:extLst>
              <a:ext uri="{FF2B5EF4-FFF2-40B4-BE49-F238E27FC236}">
                <a16:creationId xmlns:a16="http://schemas.microsoft.com/office/drawing/2014/main" id="{2C61E3B2-5EDE-0E3A-6FDC-A7A8ACB8B91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91134" y="330937"/>
            <a:ext cx="2573655" cy="3431540"/>
          </a:xfrm>
          <a:prstGeom prst="rect">
            <a:avLst/>
          </a:prstGeom>
          <a:ln/>
        </p:spPr>
      </p:pic>
      <p:pic>
        <p:nvPicPr>
          <p:cNvPr id="3077" name="image20.jpg">
            <a:extLst>
              <a:ext uri="{FF2B5EF4-FFF2-40B4-BE49-F238E27FC236}">
                <a16:creationId xmlns:a16="http://schemas.microsoft.com/office/drawing/2014/main" id="{1FDFD787-67E1-90A5-56ED-21C1410F8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30" y="3656251"/>
            <a:ext cx="5238166" cy="263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image17.jpg">
            <a:extLst>
              <a:ext uri="{FF2B5EF4-FFF2-40B4-BE49-F238E27FC236}">
                <a16:creationId xmlns:a16="http://schemas.microsoft.com/office/drawing/2014/main" id="{668F63A6-D46D-43D9-74E8-85350599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833" y="1317223"/>
            <a:ext cx="4078033" cy="228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image32.jpg">
            <a:extLst>
              <a:ext uri="{FF2B5EF4-FFF2-40B4-BE49-F238E27FC236}">
                <a16:creationId xmlns:a16="http://schemas.microsoft.com/office/drawing/2014/main" id="{A9FE1F5A-44FF-1673-17E2-583B20441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94" y="1537343"/>
            <a:ext cx="4041433" cy="30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image2.jpg">
            <a:extLst>
              <a:ext uri="{FF2B5EF4-FFF2-40B4-BE49-F238E27FC236}">
                <a16:creationId xmlns:a16="http://schemas.microsoft.com/office/drawing/2014/main" id="{7887B7FE-F6E8-94E1-1102-93864D3F3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83" y="3019732"/>
            <a:ext cx="1897958" cy="326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image7.jpg">
            <a:extLst>
              <a:ext uri="{FF2B5EF4-FFF2-40B4-BE49-F238E27FC236}">
                <a16:creationId xmlns:a16="http://schemas.microsoft.com/office/drawing/2014/main" id="{6BD3A57F-206F-B042-87F1-D0B2FA100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25275"/>
            <a:ext cx="2392363" cy="425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389E91-BCBC-D947-C4F1-57A03931C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0E001A-19E8-DEA8-D86E-879B5AE3B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976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570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A3A959-734A-CAEB-04DE-6172C74DB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023" y="1554542"/>
            <a:ext cx="10515600" cy="1056802"/>
          </a:xfrm>
        </p:spPr>
        <p:txBody>
          <a:bodyPr/>
          <a:lstStyle/>
          <a:p>
            <a:pPr marL="0" indent="0" algn="ctr">
              <a:buNone/>
            </a:pPr>
            <a:r>
              <a:rPr lang="pt-B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Visitas </a:t>
            </a:r>
            <a:r>
              <a:rPr lang="pt-BR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Zoossanitárias</a:t>
            </a:r>
            <a:endParaRPr lang="pt-BR" sz="20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B754C77-6F4C-7AB7-EA7B-56AA4B937F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430211"/>
              </p:ext>
            </p:extLst>
          </p:nvPr>
        </p:nvGraphicFramePr>
        <p:xfrm>
          <a:off x="4609148" y="2126775"/>
          <a:ext cx="7413522" cy="1063344"/>
        </p:xfrm>
        <a:graphic>
          <a:graphicData uri="http://schemas.openxmlformats.org/drawingml/2006/table">
            <a:tbl>
              <a:tblPr>
                <a:tableStyleId>{74C1A8A3-306A-4EB7-A6B1-4F7E0EB9C5D6}</a:tableStyleId>
              </a:tblPr>
              <a:tblGrid>
                <a:gridCol w="1235587">
                  <a:extLst>
                    <a:ext uri="{9D8B030D-6E8A-4147-A177-3AD203B41FA5}">
                      <a16:colId xmlns:a16="http://schemas.microsoft.com/office/drawing/2014/main" val="3359534129"/>
                    </a:ext>
                  </a:extLst>
                </a:gridCol>
                <a:gridCol w="1235587">
                  <a:extLst>
                    <a:ext uri="{9D8B030D-6E8A-4147-A177-3AD203B41FA5}">
                      <a16:colId xmlns:a16="http://schemas.microsoft.com/office/drawing/2014/main" val="1459616043"/>
                    </a:ext>
                  </a:extLst>
                </a:gridCol>
                <a:gridCol w="1235587">
                  <a:extLst>
                    <a:ext uri="{9D8B030D-6E8A-4147-A177-3AD203B41FA5}">
                      <a16:colId xmlns:a16="http://schemas.microsoft.com/office/drawing/2014/main" val="617805082"/>
                    </a:ext>
                  </a:extLst>
                </a:gridCol>
                <a:gridCol w="1235587">
                  <a:extLst>
                    <a:ext uri="{9D8B030D-6E8A-4147-A177-3AD203B41FA5}">
                      <a16:colId xmlns:a16="http://schemas.microsoft.com/office/drawing/2014/main" val="824357410"/>
                    </a:ext>
                  </a:extLst>
                </a:gridCol>
                <a:gridCol w="1235587">
                  <a:extLst>
                    <a:ext uri="{9D8B030D-6E8A-4147-A177-3AD203B41FA5}">
                      <a16:colId xmlns:a16="http://schemas.microsoft.com/office/drawing/2014/main" val="2458797207"/>
                    </a:ext>
                  </a:extLst>
                </a:gridCol>
                <a:gridCol w="1235587">
                  <a:extLst>
                    <a:ext uri="{9D8B030D-6E8A-4147-A177-3AD203B41FA5}">
                      <a16:colId xmlns:a16="http://schemas.microsoft.com/office/drawing/2014/main" val="1047935875"/>
                    </a:ext>
                  </a:extLst>
                </a:gridCol>
              </a:tblGrid>
              <a:tr h="5316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effectLst/>
                        </a:rPr>
                        <a:t> 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effectLst/>
                        </a:rPr>
                        <a:t>Janeiro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effectLst/>
                        </a:rPr>
                        <a:t>Fevereiro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Março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Abril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dirty="0">
                          <a:effectLst/>
                        </a:rPr>
                        <a:t>TOTAL</a:t>
                      </a:r>
                      <a:endParaRPr lang="pt-B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226718"/>
                  </a:ext>
                </a:extLst>
              </a:tr>
              <a:tr h="5316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effectLst/>
                        </a:rPr>
                        <a:t>Visitas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effectLst/>
                        </a:rPr>
                        <a:t>7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effectLst/>
                        </a:rPr>
                        <a:t>4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effectLst/>
                        </a:rPr>
                        <a:t>3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effectLst/>
                        </a:rPr>
                        <a:t>12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dirty="0">
                          <a:effectLst/>
                        </a:rPr>
                        <a:t>26</a:t>
                      </a:r>
                      <a:endParaRPr lang="pt-B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25878469"/>
                  </a:ext>
                </a:extLst>
              </a:tr>
            </a:tbl>
          </a:graphicData>
        </a:graphic>
      </p:graphicFrame>
      <p:pic>
        <p:nvPicPr>
          <p:cNvPr id="5" name="image22.jpg">
            <a:extLst>
              <a:ext uri="{FF2B5EF4-FFF2-40B4-BE49-F238E27FC236}">
                <a16:creationId xmlns:a16="http://schemas.microsoft.com/office/drawing/2014/main" id="{04D080B6-0E18-7B06-DAA0-860A7BEABE7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137218" y="3566025"/>
            <a:ext cx="2086323" cy="2979174"/>
          </a:xfrm>
          <a:prstGeom prst="rect">
            <a:avLst/>
          </a:prstGeom>
          <a:ln/>
        </p:spPr>
      </p:pic>
      <p:pic>
        <p:nvPicPr>
          <p:cNvPr id="6" name="Imagem 5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DF01A2F3-8517-3039-EAF7-0C5DE54C0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38865"/>
          </a:xfrm>
          <a:prstGeom prst="rect">
            <a:avLst/>
          </a:prstGeom>
        </p:spPr>
      </p:pic>
      <p:pic>
        <p:nvPicPr>
          <p:cNvPr id="7" name="Imagem 6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59766FAF-DD4C-A33A-4B0F-F66A64F6A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pic>
        <p:nvPicPr>
          <p:cNvPr id="8" name="image30.jpg">
            <a:extLst>
              <a:ext uri="{FF2B5EF4-FFF2-40B4-BE49-F238E27FC236}">
                <a16:creationId xmlns:a16="http://schemas.microsoft.com/office/drawing/2014/main" id="{72A2F0FC-5F57-16AE-5FA8-32499E6F1B17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2143490" y="4477561"/>
            <a:ext cx="3050843" cy="2240553"/>
          </a:xfrm>
          <a:prstGeom prst="rect">
            <a:avLst/>
          </a:prstGeom>
          <a:ln/>
        </p:spPr>
      </p:pic>
      <p:pic>
        <p:nvPicPr>
          <p:cNvPr id="4100" name="image34.jpg">
            <a:extLst>
              <a:ext uri="{FF2B5EF4-FFF2-40B4-BE49-F238E27FC236}">
                <a16:creationId xmlns:a16="http://schemas.microsoft.com/office/drawing/2014/main" id="{A6CCB2D1-7FEA-B6EC-2AAE-AB6B5456D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4" y="4855367"/>
            <a:ext cx="2443539" cy="182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image24.jpg">
            <a:extLst>
              <a:ext uri="{FF2B5EF4-FFF2-40B4-BE49-F238E27FC236}">
                <a16:creationId xmlns:a16="http://schemas.microsoft.com/office/drawing/2014/main" id="{BE4B6A54-B824-0D8D-0B69-CD7C29652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58" y="1554542"/>
            <a:ext cx="2475601" cy="328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image33.jpg">
            <a:extLst>
              <a:ext uri="{FF2B5EF4-FFF2-40B4-BE49-F238E27FC236}">
                <a16:creationId xmlns:a16="http://schemas.microsoft.com/office/drawing/2014/main" id="{C786A5AF-0312-8504-2938-B135A4113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550" y="3566025"/>
            <a:ext cx="2468563" cy="329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image28.jpg">
            <a:extLst>
              <a:ext uri="{FF2B5EF4-FFF2-40B4-BE49-F238E27FC236}">
                <a16:creationId xmlns:a16="http://schemas.microsoft.com/office/drawing/2014/main" id="{E1A25E7A-0AB2-7D88-FAE7-2B85DD30A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113" y="3566025"/>
            <a:ext cx="2339975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721A7C3A-F578-DB1D-BDAC-C914436B5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452" y="-231114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101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FBAA34-1241-C9D2-C86B-6DA86CC34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8865"/>
            <a:ext cx="10515600" cy="451823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Exames laboratoriais com foco em zoonoses</a:t>
            </a:r>
            <a:endParaRPr lang="pt-BR" sz="2000" b="1" dirty="0"/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277D0D32-18A5-B1E1-0EFF-B3A56AC03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38865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3F1EB431-F989-1E93-51D5-8DB401830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08796061-C96B-AD2B-A247-531B48F8CE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151245"/>
              </p:ext>
            </p:extLst>
          </p:nvPr>
        </p:nvGraphicFramePr>
        <p:xfrm>
          <a:off x="462118" y="1753870"/>
          <a:ext cx="5606544" cy="1523999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1339342">
                  <a:extLst>
                    <a:ext uri="{9D8B030D-6E8A-4147-A177-3AD203B41FA5}">
                      <a16:colId xmlns:a16="http://schemas.microsoft.com/office/drawing/2014/main" val="3938054818"/>
                    </a:ext>
                  </a:extLst>
                </a:gridCol>
                <a:gridCol w="1016658">
                  <a:extLst>
                    <a:ext uri="{9D8B030D-6E8A-4147-A177-3AD203B41FA5}">
                      <a16:colId xmlns:a16="http://schemas.microsoft.com/office/drawing/2014/main" val="2973356825"/>
                    </a:ext>
                  </a:extLst>
                </a:gridCol>
                <a:gridCol w="1360592">
                  <a:extLst>
                    <a:ext uri="{9D8B030D-6E8A-4147-A177-3AD203B41FA5}">
                      <a16:colId xmlns:a16="http://schemas.microsoft.com/office/drawing/2014/main" val="3061670814"/>
                    </a:ext>
                  </a:extLst>
                </a:gridCol>
                <a:gridCol w="1132451">
                  <a:extLst>
                    <a:ext uri="{9D8B030D-6E8A-4147-A177-3AD203B41FA5}">
                      <a16:colId xmlns:a16="http://schemas.microsoft.com/office/drawing/2014/main" val="1958944240"/>
                    </a:ext>
                  </a:extLst>
                </a:gridCol>
                <a:gridCol w="757501">
                  <a:extLst>
                    <a:ext uri="{9D8B030D-6E8A-4147-A177-3AD203B41FA5}">
                      <a16:colId xmlns:a16="http://schemas.microsoft.com/office/drawing/2014/main" val="1554433710"/>
                    </a:ext>
                  </a:extLst>
                </a:gridCol>
              </a:tblGrid>
              <a:tr h="5806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</a:rPr>
                        <a:t>RAIVA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</a:rPr>
                        <a:t>ESPOROTRICOSE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</a:rPr>
                        <a:t>LEISHMANIOSE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</a:rPr>
                        <a:t>TOTAL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6970308"/>
                  </a:ext>
                </a:extLst>
              </a:tr>
              <a:tr h="5806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</a:rPr>
                        <a:t>QUADRIMESTRE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</a:rPr>
                        <a:t>8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</a:rPr>
                        <a:t>5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</a:rPr>
                        <a:t>10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</a:rPr>
                        <a:t>23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387398"/>
                  </a:ext>
                </a:extLst>
              </a:tr>
              <a:tr h="362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</a:rPr>
                        <a:t>Positivos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</a:rPr>
                        <a:t>0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</a:rPr>
                        <a:t>3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</a:rPr>
                        <a:t>1 (controle)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</a:rPr>
                        <a:t>3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41792091"/>
                  </a:ext>
                </a:extLst>
              </a:tr>
            </a:tbl>
          </a:graphicData>
        </a:graphic>
      </p:graphicFrame>
      <p:pic>
        <p:nvPicPr>
          <p:cNvPr id="7" name="image8.jpg">
            <a:extLst>
              <a:ext uri="{FF2B5EF4-FFF2-40B4-BE49-F238E27FC236}">
                <a16:creationId xmlns:a16="http://schemas.microsoft.com/office/drawing/2014/main" id="{B77559D9-119C-E27A-6031-C7B16C98996E}"/>
              </a:ext>
            </a:extLst>
          </p:cNvPr>
          <p:cNvPicPr/>
          <p:nvPr/>
        </p:nvPicPr>
        <p:blipFill>
          <a:blip r:embed="rId3"/>
          <a:srcRect t="38201" b="23209"/>
          <a:stretch>
            <a:fillRect/>
          </a:stretch>
        </p:blipFill>
        <p:spPr>
          <a:xfrm>
            <a:off x="7498367" y="4252597"/>
            <a:ext cx="4544060" cy="2339975"/>
          </a:xfrm>
          <a:prstGeom prst="rect">
            <a:avLst/>
          </a:prstGeom>
          <a:ln/>
        </p:spPr>
      </p:pic>
      <p:pic>
        <p:nvPicPr>
          <p:cNvPr id="8" name="image23.jpg">
            <a:extLst>
              <a:ext uri="{FF2B5EF4-FFF2-40B4-BE49-F238E27FC236}">
                <a16:creationId xmlns:a16="http://schemas.microsoft.com/office/drawing/2014/main" id="{9E4982C0-06DF-16D1-285B-807786458644}"/>
              </a:ext>
            </a:extLst>
          </p:cNvPr>
          <p:cNvPicPr/>
          <p:nvPr/>
        </p:nvPicPr>
        <p:blipFill>
          <a:blip r:embed="rId4"/>
          <a:srcRect t="32513" b="15244"/>
          <a:stretch>
            <a:fillRect/>
          </a:stretch>
        </p:blipFill>
        <p:spPr>
          <a:xfrm>
            <a:off x="3687097" y="3973034"/>
            <a:ext cx="3811270" cy="2650490"/>
          </a:xfrm>
          <a:prstGeom prst="rect">
            <a:avLst/>
          </a:prstGeom>
          <a:ln/>
        </p:spPr>
      </p:pic>
      <p:pic>
        <p:nvPicPr>
          <p:cNvPr id="9" name="image15.jpg">
            <a:extLst>
              <a:ext uri="{FF2B5EF4-FFF2-40B4-BE49-F238E27FC236}">
                <a16:creationId xmlns:a16="http://schemas.microsoft.com/office/drawing/2014/main" id="{5926A75C-FF4D-0429-88CB-8588979AFDCB}"/>
              </a:ext>
            </a:extLst>
          </p:cNvPr>
          <p:cNvPicPr/>
          <p:nvPr/>
        </p:nvPicPr>
        <p:blipFill>
          <a:blip r:embed="rId5"/>
          <a:srcRect t="27460" b="28996"/>
          <a:stretch>
            <a:fillRect/>
          </a:stretch>
        </p:blipFill>
        <p:spPr>
          <a:xfrm>
            <a:off x="214916" y="3657600"/>
            <a:ext cx="3472181" cy="2934972"/>
          </a:xfrm>
          <a:prstGeom prst="rect">
            <a:avLst/>
          </a:prstGeom>
          <a:ln/>
        </p:spPr>
      </p:pic>
      <p:pic>
        <p:nvPicPr>
          <p:cNvPr id="10" name="image14.jpg">
            <a:extLst>
              <a:ext uri="{FF2B5EF4-FFF2-40B4-BE49-F238E27FC236}">
                <a16:creationId xmlns:a16="http://schemas.microsoft.com/office/drawing/2014/main" id="{68032AEF-E908-3E49-910A-750B306A3CA2}"/>
              </a:ext>
            </a:extLst>
          </p:cNvPr>
          <p:cNvPicPr/>
          <p:nvPr/>
        </p:nvPicPr>
        <p:blipFill>
          <a:blip r:embed="rId6"/>
          <a:srcRect t="21011" b="10439"/>
          <a:stretch>
            <a:fillRect/>
          </a:stretch>
        </p:blipFill>
        <p:spPr>
          <a:xfrm>
            <a:off x="8914417" y="440057"/>
            <a:ext cx="3128010" cy="381254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026069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598DF-6497-AE29-3E19-3C070AA3B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5" y="1543665"/>
            <a:ext cx="11267767" cy="983225"/>
          </a:xfrm>
        </p:spPr>
        <p:txBody>
          <a:bodyPr>
            <a:normAutofit/>
          </a:bodyPr>
          <a:lstStyle/>
          <a:p>
            <a:pPr algn="ctr"/>
            <a:r>
              <a:rPr lang="pt-BR" sz="3200" dirty="0"/>
              <a:t>ESTABELECIMENTOS DE SAÚDE – ATENÇÃO PRIMÁRIA À SAÚDE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120A42-6EEF-4E82-6AC9-E79B9519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35" y="2369574"/>
            <a:ext cx="11267767" cy="338229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2">
            <a:normAutofit fontScale="70000" lnSpcReduction="20000"/>
          </a:bodyPr>
          <a:lstStyle/>
          <a:p>
            <a:pPr algn="just"/>
            <a:r>
              <a:rPr lang="pt-BR" dirty="0"/>
              <a:t>Unidade Dr. </a:t>
            </a:r>
            <a:r>
              <a:rPr lang="pt-BR" dirty="0" err="1"/>
              <a:t>Arcy</a:t>
            </a:r>
            <a:r>
              <a:rPr lang="pt-BR" dirty="0"/>
              <a:t> Bandeira (Central) – 09 EAP</a:t>
            </a:r>
          </a:p>
          <a:p>
            <a:pPr algn="just"/>
            <a:r>
              <a:rPr lang="pt-BR" dirty="0"/>
              <a:t>Unidade Capim Azedo – 1 ESF</a:t>
            </a:r>
          </a:p>
          <a:p>
            <a:pPr algn="just"/>
            <a:r>
              <a:rPr lang="pt-BR" dirty="0"/>
              <a:t>Unidade Cupim – 1 ESF</a:t>
            </a:r>
          </a:p>
          <a:p>
            <a:pPr algn="just"/>
            <a:r>
              <a:rPr lang="pt-BR" dirty="0"/>
              <a:t>Unidade Vargem do Salto – 1 ESF</a:t>
            </a:r>
          </a:p>
          <a:p>
            <a:pPr algn="just"/>
            <a:r>
              <a:rPr lang="pt-BR" dirty="0"/>
              <a:t>Unidade </a:t>
            </a:r>
            <a:r>
              <a:rPr lang="pt-BR" dirty="0" err="1"/>
              <a:t>Piaí</a:t>
            </a:r>
            <a:r>
              <a:rPr lang="pt-BR" dirty="0"/>
              <a:t> – 1 ESF</a:t>
            </a:r>
          </a:p>
          <a:p>
            <a:pPr algn="just"/>
            <a:r>
              <a:rPr lang="pt-BR" dirty="0"/>
              <a:t>Unidade Gabriel – 1 ESF</a:t>
            </a:r>
          </a:p>
          <a:p>
            <a:pPr algn="just"/>
            <a:r>
              <a:rPr lang="pt-BR" dirty="0"/>
              <a:t>Unidade Morro Grande – 1 ESF</a:t>
            </a:r>
          </a:p>
          <a:p>
            <a:pPr algn="just"/>
            <a:r>
              <a:rPr lang="pt-BR" dirty="0"/>
              <a:t>Unidade Recreio – 1 EAP</a:t>
            </a:r>
          </a:p>
          <a:p>
            <a:pPr algn="just"/>
            <a:r>
              <a:rPr lang="pt-BR" dirty="0"/>
              <a:t>Unidade </a:t>
            </a:r>
            <a:r>
              <a:rPr lang="pt-BR" dirty="0" err="1"/>
              <a:t>Verava</a:t>
            </a:r>
            <a:r>
              <a:rPr lang="pt-BR" dirty="0"/>
              <a:t> – 1 ESF</a:t>
            </a:r>
          </a:p>
          <a:p>
            <a:pPr algn="just"/>
            <a:r>
              <a:rPr lang="pt-BR" dirty="0"/>
              <a:t>Unidade Pintos – 1 EAP (</a:t>
            </a:r>
            <a:r>
              <a:rPr lang="pt-BR" dirty="0" err="1"/>
              <a:t>cred</a:t>
            </a:r>
            <a:r>
              <a:rPr lang="pt-BR" dirty="0"/>
              <a:t> ESF)</a:t>
            </a:r>
          </a:p>
          <a:p>
            <a:pPr algn="just"/>
            <a:r>
              <a:rPr lang="pt-BR" dirty="0"/>
              <a:t>Unidade </a:t>
            </a:r>
            <a:r>
              <a:rPr lang="pt-BR" dirty="0" err="1"/>
              <a:t>Lageadinho</a:t>
            </a:r>
            <a:r>
              <a:rPr lang="pt-BR" dirty="0"/>
              <a:t> – 1 ESF</a:t>
            </a:r>
          </a:p>
          <a:p>
            <a:pPr algn="just"/>
            <a:r>
              <a:rPr lang="pt-BR" dirty="0"/>
              <a:t>Unidade Paiol Pequeno – 1 ESF</a:t>
            </a:r>
          </a:p>
          <a:p>
            <a:pPr algn="just"/>
            <a:r>
              <a:rPr lang="pt-BR" dirty="0"/>
              <a:t>Unidade Campo Verde – 1 EAP</a:t>
            </a:r>
          </a:p>
          <a:p>
            <a:pPr algn="just"/>
            <a:r>
              <a:rPr lang="pt-BR" dirty="0"/>
              <a:t>Unidade Ressaca – 1 ESF</a:t>
            </a:r>
          </a:p>
          <a:p>
            <a:pPr algn="just"/>
            <a:r>
              <a:rPr lang="pt-BR" dirty="0"/>
              <a:t>Unidade </a:t>
            </a:r>
            <a:r>
              <a:rPr lang="pt-BR" dirty="0" err="1"/>
              <a:t>Paruru</a:t>
            </a:r>
            <a:r>
              <a:rPr lang="pt-BR" dirty="0"/>
              <a:t> – ESF</a:t>
            </a:r>
          </a:p>
          <a:p>
            <a:pPr algn="just"/>
            <a:r>
              <a:rPr lang="pt-BR" dirty="0"/>
              <a:t>Unidade </a:t>
            </a:r>
            <a:r>
              <a:rPr lang="pt-BR" dirty="0" err="1"/>
              <a:t>Rosarial</a:t>
            </a:r>
            <a:r>
              <a:rPr lang="pt-BR" dirty="0"/>
              <a:t> – criado CNES e solicitado credenciamento – aguardando homologação MS</a:t>
            </a:r>
          </a:p>
          <a:p>
            <a:pPr algn="just"/>
            <a:r>
              <a:rPr lang="pt-BR" dirty="0"/>
              <a:t>0 Equipe de Saúde Bucal – solicitado credenciamento MS (</a:t>
            </a:r>
            <a:r>
              <a:rPr lang="pt-BR" dirty="0" err="1"/>
              <a:t>Paruru</a:t>
            </a:r>
            <a:r>
              <a:rPr lang="pt-BR" dirty="0"/>
              <a:t>, Ressaca, Capim Azedo, Paiol Pequeno e Central)</a:t>
            </a:r>
          </a:p>
          <a:p>
            <a:pPr algn="just"/>
            <a:endParaRPr lang="pt-BR" dirty="0"/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982234B3-4E20-E51A-EF61-A24B2A169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43665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64E49440-6931-8080-5686-3F13E7A61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851B2D4-8E09-AA67-CBCA-22DF0B333D0D}"/>
              </a:ext>
            </a:extLst>
          </p:cNvPr>
          <p:cNvSpPr txBox="1"/>
          <p:nvPr/>
        </p:nvSpPr>
        <p:spPr>
          <a:xfrm>
            <a:off x="6066503" y="5465719"/>
            <a:ext cx="612549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pt-BR" sz="1200" b="1" dirty="0"/>
              <a:t>TOTAL DE 16 ESTABELECIMENTOS </a:t>
            </a:r>
          </a:p>
          <a:p>
            <a:pPr algn="r"/>
            <a:r>
              <a:rPr lang="pt-BR" sz="1200" b="1" dirty="0"/>
              <a:t>11 ESF – HOMOLOGADAS / 02 AGUARDANDO HOMOLOGAÇÃO</a:t>
            </a:r>
          </a:p>
          <a:p>
            <a:pPr algn="r"/>
            <a:r>
              <a:rPr lang="pt-BR" sz="1200" b="1" dirty="0"/>
              <a:t>12 EAP - HOMOLOGADAS</a:t>
            </a:r>
          </a:p>
        </p:txBody>
      </p:sp>
    </p:spTree>
    <p:extLst>
      <p:ext uri="{BB962C8B-B14F-4D97-AF65-F5344CB8AC3E}">
        <p14:creationId xmlns:p14="http://schemas.microsoft.com/office/powerpoint/2010/main" val="4001504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8C9A1A-9D0F-22E5-6D61-97FD42E3E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32" y="1274584"/>
            <a:ext cx="8257233" cy="37103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2">
            <a:normAutofit fontScale="925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</a:rPr>
              <a:t>F</a:t>
            </a:r>
            <a:r>
              <a:rPr lang="pt-B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oram recolhidos os seguintes animais: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pt-BR" sz="18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Rottweiler;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pt-BR" sz="18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 aranha viúva-marrom (</a:t>
            </a:r>
            <a:r>
              <a:rPr lang="pt-BR" sz="1800" i="1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Latrodectus</a:t>
            </a:r>
            <a:r>
              <a:rPr lang="pt-BR" sz="1800" i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BR" sz="1800" i="1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geometricus</a:t>
            </a:r>
            <a:r>
              <a:rPr lang="pt-BR" sz="18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pt-BR" sz="18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Exemplares de Carrapato-vermelho (</a:t>
            </a:r>
            <a:r>
              <a:rPr lang="pt-BR" sz="1800" i="1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Rhipicephalus</a:t>
            </a:r>
            <a:r>
              <a:rPr lang="pt-BR" sz="1800" i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BR" sz="1800" i="1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sanguineus</a:t>
            </a:r>
            <a:r>
              <a:rPr lang="pt-BR" sz="18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pt-BR" sz="18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Exemplares de Carrapato </a:t>
            </a:r>
            <a:r>
              <a:rPr lang="pt-BR" sz="1800" i="1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Amblyomma</a:t>
            </a:r>
            <a:r>
              <a:rPr lang="pt-BR" sz="1800" i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sp.;</a:t>
            </a:r>
            <a:endParaRPr lang="pt-BR" sz="1800" u="none" strike="noStrik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pt-BR" sz="18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morcegos (família </a:t>
            </a:r>
            <a:r>
              <a:rPr lang="pt-BR" sz="1800" i="1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Molossidae</a:t>
            </a:r>
            <a:r>
              <a:rPr lang="pt-BR" sz="18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pt-BR" sz="18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gatos errantes positivos para Esporotricose;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pt-BR" sz="18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 cão Labrador (com tutor e autorizado) positivo para Leishmaniose Visceral Canina;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pt-BR" sz="18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 cervídeo suspeito de raiva;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pt-BR" sz="18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cães SRD (já mortos) suspeitos de raiva.</a:t>
            </a:r>
          </a:p>
          <a:p>
            <a:pPr algn="ctr"/>
            <a:endParaRPr lang="pt-BR" dirty="0"/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2521ADD9-2547-5802-44EE-DCBF3BAB7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31A2E004-0F4A-1850-4F94-CB043124F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pic>
        <p:nvPicPr>
          <p:cNvPr id="6" name="image1.jpg">
            <a:extLst>
              <a:ext uri="{FF2B5EF4-FFF2-40B4-BE49-F238E27FC236}">
                <a16:creationId xmlns:a16="http://schemas.microsoft.com/office/drawing/2014/main" id="{065B80B5-A451-BE86-DFBC-400F79828DFE}"/>
              </a:ext>
            </a:extLst>
          </p:cNvPr>
          <p:cNvPicPr/>
          <p:nvPr/>
        </p:nvPicPr>
        <p:blipFill>
          <a:blip r:embed="rId3"/>
          <a:srcRect t="11881" b="31964"/>
          <a:stretch>
            <a:fillRect/>
          </a:stretch>
        </p:blipFill>
        <p:spPr>
          <a:xfrm>
            <a:off x="8535670" y="808353"/>
            <a:ext cx="3237230" cy="3231515"/>
          </a:xfrm>
          <a:prstGeom prst="rect">
            <a:avLst/>
          </a:prstGeom>
          <a:ln/>
        </p:spPr>
      </p:pic>
      <p:pic>
        <p:nvPicPr>
          <p:cNvPr id="7" name="image13.jpg">
            <a:extLst>
              <a:ext uri="{FF2B5EF4-FFF2-40B4-BE49-F238E27FC236}">
                <a16:creationId xmlns:a16="http://schemas.microsoft.com/office/drawing/2014/main" id="{22BD9093-DF1A-A55B-62B4-28DDDEF8D83D}"/>
              </a:ext>
            </a:extLst>
          </p:cNvPr>
          <p:cNvPicPr/>
          <p:nvPr/>
        </p:nvPicPr>
        <p:blipFill>
          <a:blip r:embed="rId4"/>
          <a:srcRect t="23105" r="20881" b="27960"/>
          <a:stretch>
            <a:fillRect/>
          </a:stretch>
        </p:blipFill>
        <p:spPr>
          <a:xfrm>
            <a:off x="8781415" y="3895563"/>
            <a:ext cx="3201035" cy="2637790"/>
          </a:xfrm>
          <a:prstGeom prst="rect">
            <a:avLst/>
          </a:prstGeom>
          <a:ln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C4412CA-6C49-FC1F-829A-D8DE008EACBD}"/>
              </a:ext>
            </a:extLst>
          </p:cNvPr>
          <p:cNvSpPr txBox="1"/>
          <p:nvPr/>
        </p:nvSpPr>
        <p:spPr>
          <a:xfrm>
            <a:off x="280189" y="5797874"/>
            <a:ext cx="822103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Foram adotados 4 animais, sendo 2 cães e 2 gatos entre os meses de janeiro e abril de 2025. </a:t>
            </a:r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361773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2E42E5-54ED-BECA-4DF9-0B4E9E697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7" y="1901749"/>
            <a:ext cx="5338920" cy="4357995"/>
          </a:xfrm>
        </p:spPr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t-BR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AGRAVO SINAN: MORDEDURA POR ANIMAL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pt-BR" dirty="0"/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7BC89D69-E26A-5A3C-38CC-125E5CA3B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6CFFD6BE-A003-9201-0EDF-AACA6172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98722738-361C-7ABE-DF08-3F81D2D6C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515362"/>
              </p:ext>
            </p:extLst>
          </p:nvPr>
        </p:nvGraphicFramePr>
        <p:xfrm>
          <a:off x="157314" y="2834803"/>
          <a:ext cx="5338920" cy="3484403"/>
        </p:xfrm>
        <a:graphic>
          <a:graphicData uri="http://schemas.openxmlformats.org/drawingml/2006/table">
            <a:tbl>
              <a:tblPr>
                <a:tableStyleId>{74C1A8A3-306A-4EB7-A6B1-4F7E0EB9C5D6}</a:tableStyleId>
              </a:tblPr>
              <a:tblGrid>
                <a:gridCol w="889820">
                  <a:extLst>
                    <a:ext uri="{9D8B030D-6E8A-4147-A177-3AD203B41FA5}">
                      <a16:colId xmlns:a16="http://schemas.microsoft.com/office/drawing/2014/main" val="2668460990"/>
                    </a:ext>
                  </a:extLst>
                </a:gridCol>
                <a:gridCol w="889820">
                  <a:extLst>
                    <a:ext uri="{9D8B030D-6E8A-4147-A177-3AD203B41FA5}">
                      <a16:colId xmlns:a16="http://schemas.microsoft.com/office/drawing/2014/main" val="2439702869"/>
                    </a:ext>
                  </a:extLst>
                </a:gridCol>
                <a:gridCol w="889820">
                  <a:extLst>
                    <a:ext uri="{9D8B030D-6E8A-4147-A177-3AD203B41FA5}">
                      <a16:colId xmlns:a16="http://schemas.microsoft.com/office/drawing/2014/main" val="1855300182"/>
                    </a:ext>
                  </a:extLst>
                </a:gridCol>
                <a:gridCol w="889820">
                  <a:extLst>
                    <a:ext uri="{9D8B030D-6E8A-4147-A177-3AD203B41FA5}">
                      <a16:colId xmlns:a16="http://schemas.microsoft.com/office/drawing/2014/main" val="347818902"/>
                    </a:ext>
                  </a:extLst>
                </a:gridCol>
                <a:gridCol w="889820">
                  <a:extLst>
                    <a:ext uri="{9D8B030D-6E8A-4147-A177-3AD203B41FA5}">
                      <a16:colId xmlns:a16="http://schemas.microsoft.com/office/drawing/2014/main" val="1750942886"/>
                    </a:ext>
                  </a:extLst>
                </a:gridCol>
                <a:gridCol w="889820">
                  <a:extLst>
                    <a:ext uri="{9D8B030D-6E8A-4147-A177-3AD203B41FA5}">
                      <a16:colId xmlns:a16="http://schemas.microsoft.com/office/drawing/2014/main" val="1024647064"/>
                    </a:ext>
                  </a:extLst>
                </a:gridCol>
              </a:tblGrid>
              <a:tr h="569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 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Janeiro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Fevereiro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Março 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Abril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TOTAL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295250"/>
                  </a:ext>
                </a:extLst>
              </a:tr>
              <a:tr h="569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Cão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9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20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2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10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41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530636"/>
                  </a:ext>
                </a:extLst>
              </a:tr>
              <a:tr h="569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Gato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1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2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2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2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7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217888"/>
                  </a:ext>
                </a:extLst>
              </a:tr>
              <a:tr h="569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Morcego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0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1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1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755820"/>
                  </a:ext>
                </a:extLst>
              </a:tr>
              <a:tr h="569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Raposa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1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1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149509"/>
                  </a:ext>
                </a:extLst>
              </a:tr>
              <a:tr h="569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TOTAL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11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22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5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12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50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94567573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71F77AD6-E9DD-0466-0647-39FE12D6151D}"/>
              </a:ext>
            </a:extLst>
          </p:cNvPr>
          <p:cNvSpPr txBox="1"/>
          <p:nvPr/>
        </p:nvSpPr>
        <p:spPr>
          <a:xfrm>
            <a:off x="6479456" y="2423282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AGRAVO SINAN: ATAQUE POR ANIMAL PEÇONHENTO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B53B870-E570-A599-86F6-B2E619D840DF}"/>
              </a:ext>
            </a:extLst>
          </p:cNvPr>
          <p:cNvSpPr txBox="1"/>
          <p:nvPr/>
        </p:nvSpPr>
        <p:spPr>
          <a:xfrm>
            <a:off x="589934" y="1414798"/>
            <a:ext cx="11238271" cy="3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lnSpc>
                <a:spcPct val="107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pt-BR" sz="1800" b="1" dirty="0">
                <a:effectLst/>
                <a:latin typeface="Calibri" panose="020F0502020204030204" pitchFamily="34" charset="0"/>
              </a:rPr>
              <a:t>Fichas de notificação (SINAN) para agravos e doenças de interesse zoonótico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95345C2C-5A49-DF99-2A38-24A73F99A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847748"/>
              </p:ext>
            </p:extLst>
          </p:nvPr>
        </p:nvGraphicFramePr>
        <p:xfrm>
          <a:off x="6096000" y="2834803"/>
          <a:ext cx="6017344" cy="3546923"/>
        </p:xfrm>
        <a:graphic>
          <a:graphicData uri="http://schemas.openxmlformats.org/drawingml/2006/table">
            <a:tbl>
              <a:tblPr>
                <a:tableStyleId>{74C1A8A3-306A-4EB7-A6B1-4F7E0EB9C5D6}</a:tableStyleId>
              </a:tblPr>
              <a:tblGrid>
                <a:gridCol w="1229350">
                  <a:extLst>
                    <a:ext uri="{9D8B030D-6E8A-4147-A177-3AD203B41FA5}">
                      <a16:colId xmlns:a16="http://schemas.microsoft.com/office/drawing/2014/main" val="3919927109"/>
                    </a:ext>
                  </a:extLst>
                </a:gridCol>
                <a:gridCol w="905836">
                  <a:extLst>
                    <a:ext uri="{9D8B030D-6E8A-4147-A177-3AD203B41FA5}">
                      <a16:colId xmlns:a16="http://schemas.microsoft.com/office/drawing/2014/main" val="2474685382"/>
                    </a:ext>
                  </a:extLst>
                </a:gridCol>
                <a:gridCol w="992107">
                  <a:extLst>
                    <a:ext uri="{9D8B030D-6E8A-4147-A177-3AD203B41FA5}">
                      <a16:colId xmlns:a16="http://schemas.microsoft.com/office/drawing/2014/main" val="3733499724"/>
                    </a:ext>
                  </a:extLst>
                </a:gridCol>
                <a:gridCol w="884269">
                  <a:extLst>
                    <a:ext uri="{9D8B030D-6E8A-4147-A177-3AD203B41FA5}">
                      <a16:colId xmlns:a16="http://schemas.microsoft.com/office/drawing/2014/main" val="3769222955"/>
                    </a:ext>
                  </a:extLst>
                </a:gridCol>
                <a:gridCol w="1002891">
                  <a:extLst>
                    <a:ext uri="{9D8B030D-6E8A-4147-A177-3AD203B41FA5}">
                      <a16:colId xmlns:a16="http://schemas.microsoft.com/office/drawing/2014/main" val="2978420690"/>
                    </a:ext>
                  </a:extLst>
                </a:gridCol>
                <a:gridCol w="1002891">
                  <a:extLst>
                    <a:ext uri="{9D8B030D-6E8A-4147-A177-3AD203B41FA5}">
                      <a16:colId xmlns:a16="http://schemas.microsoft.com/office/drawing/2014/main" val="3265190126"/>
                    </a:ext>
                  </a:extLst>
                </a:gridCol>
              </a:tblGrid>
              <a:tr h="370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 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Janeiro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Fevereiro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Março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Abril 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TOTAL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785766"/>
                  </a:ext>
                </a:extLst>
              </a:tr>
              <a:tr h="6282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Escorpionismo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2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1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3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547513"/>
                  </a:ext>
                </a:extLst>
              </a:tr>
              <a:tr h="370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 err="1">
                          <a:effectLst/>
                        </a:rPr>
                        <a:t>Araneísmo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4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14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6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10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34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878231"/>
                  </a:ext>
                </a:extLst>
              </a:tr>
              <a:tr h="370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Ofidismo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3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2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5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061814"/>
                  </a:ext>
                </a:extLst>
              </a:tr>
              <a:tr h="6282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Acidente por abelhas</a:t>
                      </a: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1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1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2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4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141509"/>
                  </a:ext>
                </a:extLst>
              </a:tr>
              <a:tr h="370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 err="1">
                          <a:effectLst/>
                        </a:rPr>
                        <a:t>Erucismo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2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3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5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168060"/>
                  </a:ext>
                </a:extLst>
              </a:tr>
              <a:tr h="370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Ignorados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3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1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0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2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6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8678029"/>
                  </a:ext>
                </a:extLst>
              </a:tr>
              <a:tr h="370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TOTAL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10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20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12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15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57</a:t>
                      </a:r>
                      <a:endParaRPr lang="pt-B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50524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886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DBF83-CF06-C076-8426-72C07C8D4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EECFE7-31DE-0888-D1DC-5AD33E576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89163"/>
            <a:ext cx="10515600" cy="491153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VIGILÂNCIA AMBIENTAL</a:t>
            </a:r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05821E58-E86D-0E63-0E12-4E889330C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ECB91158-1B16-1F14-5974-9C8F02E90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DB6C579A-36FB-A463-D134-86F41B71AD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450996"/>
              </p:ext>
            </p:extLst>
          </p:nvPr>
        </p:nvGraphicFramePr>
        <p:xfrm>
          <a:off x="2032000" y="1828299"/>
          <a:ext cx="81280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0940713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30439106"/>
                    </a:ext>
                  </a:extLst>
                </a:gridCol>
              </a:tblGrid>
              <a:tr h="317444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Amostras Água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465986"/>
                  </a:ext>
                </a:extLst>
              </a:tr>
              <a:tr h="317444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Nº de Amostra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758320"/>
                  </a:ext>
                </a:extLst>
              </a:tr>
              <a:tr h="782738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Nº de Avaliação realizadas para Turbidez, Coliformes Totais, </a:t>
                      </a:r>
                      <a:r>
                        <a:rPr lang="pt-BR" dirty="0" err="1"/>
                        <a:t>E.Coli</a:t>
                      </a:r>
                      <a:r>
                        <a:rPr lang="pt-BR" dirty="0"/>
                        <a:t>, Fluoreto e Residual Desinfetante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804634"/>
                  </a:ext>
                </a:extLst>
              </a:tr>
            </a:tbl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CB6391CD-5DF6-CAD7-048A-6E0AEAC018A4}"/>
              </a:ext>
            </a:extLst>
          </p:cNvPr>
          <p:cNvSpPr txBox="1"/>
          <p:nvPr/>
        </p:nvSpPr>
        <p:spPr>
          <a:xfrm>
            <a:off x="3729704" y="3755263"/>
            <a:ext cx="534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effectLst/>
                <a:latin typeface="+mj-lt"/>
                <a:ea typeface="Calibri" panose="020F0502020204030204" pitchFamily="34" charset="0"/>
              </a:rPr>
              <a:t>ADL (Avaliação de Densidade Larvária do </a:t>
            </a:r>
            <a:r>
              <a:rPr lang="pt-BR" sz="1800" i="1" dirty="0">
                <a:effectLst/>
                <a:latin typeface="+mj-lt"/>
                <a:ea typeface="Calibri" panose="020F0502020204030204" pitchFamily="34" charset="0"/>
              </a:rPr>
              <a:t>Aedes</a:t>
            </a:r>
            <a:r>
              <a:rPr lang="pt-BR" sz="1800" dirty="0">
                <a:effectLst/>
                <a:latin typeface="+mj-lt"/>
                <a:ea typeface="Calibri" panose="020F0502020204030204" pitchFamily="34" charset="0"/>
              </a:rPr>
              <a:t>)</a:t>
            </a:r>
            <a:endParaRPr lang="pt-BR" dirty="0">
              <a:latin typeface="+mj-lt"/>
            </a:endParaRPr>
          </a:p>
        </p:txBody>
      </p: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5C63A6FA-1B52-E28A-CA72-601343280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656899"/>
              </p:ext>
            </p:extLst>
          </p:nvPr>
        </p:nvGraphicFramePr>
        <p:xfrm>
          <a:off x="3477341" y="4058618"/>
          <a:ext cx="541866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29451504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0070783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Imóveis Trabalhados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Fechados / Recusa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50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152854"/>
                  </a:ext>
                </a:extLst>
              </a:tr>
            </a:tbl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8DE509E6-A9A6-DC9D-48EF-114E804F30AA}"/>
              </a:ext>
            </a:extLst>
          </p:cNvPr>
          <p:cNvSpPr txBox="1"/>
          <p:nvPr/>
        </p:nvSpPr>
        <p:spPr>
          <a:xfrm>
            <a:off x="3261032" y="48783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+mj-lt"/>
                <a:ea typeface="Calibri" panose="020F0502020204030204" pitchFamily="34" charset="0"/>
              </a:rPr>
              <a:t>Visita Imóveis – Parceria com Agentes Comunitários de Saúde </a:t>
            </a:r>
            <a:endParaRPr lang="pt-BR" dirty="0">
              <a:latin typeface="+mj-lt"/>
            </a:endParaRP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5CB8B97C-3827-ECD9-2FA4-427B8F7B5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941651"/>
              </p:ext>
            </p:extLst>
          </p:nvPr>
        </p:nvGraphicFramePr>
        <p:xfrm>
          <a:off x="3477341" y="5219497"/>
          <a:ext cx="541866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74169881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72200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Imóveis Trabalhados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Fechados / Recusa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383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87554"/>
                  </a:ext>
                </a:extLst>
              </a:tr>
            </a:tbl>
          </a:graphicData>
        </a:graphic>
      </p:graphicFrame>
      <p:sp>
        <p:nvSpPr>
          <p:cNvPr id="17" name="CaixaDeTexto 16">
            <a:extLst>
              <a:ext uri="{FF2B5EF4-FFF2-40B4-BE49-F238E27FC236}">
                <a16:creationId xmlns:a16="http://schemas.microsoft.com/office/drawing/2014/main" id="{7BB68B9F-D6B3-49DB-44F8-7BF600424770}"/>
              </a:ext>
            </a:extLst>
          </p:cNvPr>
          <p:cNvSpPr txBox="1"/>
          <p:nvPr/>
        </p:nvSpPr>
        <p:spPr>
          <a:xfrm>
            <a:off x="6597447" y="5934296"/>
            <a:ext cx="3916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Sistemas SISAGUA e SISAWEB</a:t>
            </a:r>
          </a:p>
        </p:txBody>
      </p:sp>
    </p:spTree>
    <p:extLst>
      <p:ext uri="{BB962C8B-B14F-4D97-AF65-F5344CB8AC3E}">
        <p14:creationId xmlns:p14="http://schemas.microsoft.com/office/powerpoint/2010/main" val="489406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8BFA6-13B0-E1F7-32E0-5A6232A43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A554F1-F382-037F-E460-BA521DD3A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901"/>
            <a:ext cx="10515600" cy="491153"/>
          </a:xfrm>
        </p:spPr>
        <p:txBody>
          <a:bodyPr>
            <a:normAutofit fontScale="90000"/>
          </a:bodyPr>
          <a:lstStyle/>
          <a:p>
            <a:r>
              <a:rPr lang="pt-BR" dirty="0"/>
              <a:t>VIGILÂNCIA AMBIENTAL</a:t>
            </a:r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009325C6-755B-FB13-E57F-40E6FCD4B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BD505216-1AF7-9B73-920C-D63614FC1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765A812F-1035-D858-92B9-A65A70000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775931"/>
              </p:ext>
            </p:extLst>
          </p:nvPr>
        </p:nvGraphicFramePr>
        <p:xfrm>
          <a:off x="452284" y="3331159"/>
          <a:ext cx="6587613" cy="2255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2982">
                  <a:extLst>
                    <a:ext uri="{9D8B030D-6E8A-4147-A177-3AD203B41FA5}">
                      <a16:colId xmlns:a16="http://schemas.microsoft.com/office/drawing/2014/main" val="939784491"/>
                    </a:ext>
                  </a:extLst>
                </a:gridCol>
                <a:gridCol w="3844631">
                  <a:extLst>
                    <a:ext uri="{9D8B030D-6E8A-4147-A177-3AD203B41FA5}">
                      <a16:colId xmlns:a16="http://schemas.microsoft.com/office/drawing/2014/main" val="22307036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Mês 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Ação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9403746"/>
                  </a:ext>
                </a:extLst>
              </a:tr>
              <a:tr h="772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Fevereiro 2025.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Planejamento Reavaliação de coleta </a:t>
                      </a:r>
                      <a:r>
                        <a:rPr lang="pt-BR" sz="1200" dirty="0" err="1">
                          <a:effectLst/>
                        </a:rPr>
                        <a:t>planorbídeos</a:t>
                      </a:r>
                      <a:r>
                        <a:rPr lang="pt-BR" sz="1200" dirty="0">
                          <a:effectLst/>
                        </a:rPr>
                        <a:t> (Esquistossomose).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2336240"/>
                  </a:ext>
                </a:extLst>
              </a:tr>
              <a:tr h="772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Março 2025.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Planejamento Reavaliação de Coleta planorbídeos (Esquistossomose).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3740266"/>
                  </a:ext>
                </a:extLst>
              </a:tr>
              <a:tr h="510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Abril 2025.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Colocação Armadilha Flebotomíneos (leishmaniose).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9043562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7300B15C-A363-0E15-9FDE-F6D4225A8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11" y="2887562"/>
            <a:ext cx="56689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Ações Desenvolvidas com Instituto Pasteur (Sorocaba)</a:t>
            </a:r>
            <a:endParaRPr kumimoji="0" lang="pt-BR" altLang="pt-B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9DFA7B9-9788-6AAF-39BB-64B3B4D2B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484" y="479015"/>
            <a:ext cx="2366200" cy="317331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F94CEDD-C745-3B90-3A5C-F22BEA684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078" y="3652330"/>
            <a:ext cx="2981176" cy="304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40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1CCB1-5250-6904-A518-4FFD4AF11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97E51-4C65-60EC-3BD4-A6CE606E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9537"/>
            <a:ext cx="10515600" cy="49115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400" dirty="0"/>
              <a:t>Serviço Especializado em Engenharia de Segurança e em Medicina do Trabalho - SESMT</a:t>
            </a:r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6A92A715-FDD3-E72B-37AB-83CF8FBE7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B46BA3AA-5B78-5411-665A-B7AB4670F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CE3F1579-2987-EDDF-AFB9-36F91CAE7F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410324"/>
              </p:ext>
            </p:extLst>
          </p:nvPr>
        </p:nvGraphicFramePr>
        <p:xfrm>
          <a:off x="2221390" y="2343867"/>
          <a:ext cx="774922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8806">
                  <a:extLst>
                    <a:ext uri="{9D8B030D-6E8A-4147-A177-3AD203B41FA5}">
                      <a16:colId xmlns:a16="http://schemas.microsoft.com/office/drawing/2014/main" val="3945711752"/>
                    </a:ext>
                  </a:extLst>
                </a:gridCol>
                <a:gridCol w="2320414">
                  <a:extLst>
                    <a:ext uri="{9D8B030D-6E8A-4147-A177-3AD203B41FA5}">
                      <a16:colId xmlns:a16="http://schemas.microsoft.com/office/drawing/2014/main" val="82845200"/>
                    </a:ext>
                  </a:extLst>
                </a:gridCol>
              </a:tblGrid>
              <a:tr h="333983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AÇÕES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186995"/>
                  </a:ext>
                </a:extLst>
              </a:tr>
              <a:tr h="2552912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Atualização de documentos e registros.</a:t>
                      </a:r>
                    </a:p>
                    <a:p>
                      <a:pPr algn="ctr"/>
                      <a:r>
                        <a:rPr lang="pt-BR" dirty="0"/>
                        <a:t>Mapeamento de riscos e levantamento cadastral.</a:t>
                      </a:r>
                    </a:p>
                    <a:p>
                      <a:pPr algn="ctr"/>
                      <a:r>
                        <a:rPr lang="pt-BR" dirty="0"/>
                        <a:t>Regularização de exames médicos.</a:t>
                      </a:r>
                    </a:p>
                    <a:p>
                      <a:pPr algn="ctr"/>
                      <a:r>
                        <a:rPr lang="pt-BR" dirty="0"/>
                        <a:t>Elaboração do PPP.</a:t>
                      </a:r>
                    </a:p>
                    <a:p>
                      <a:pPr algn="ctr"/>
                      <a:r>
                        <a:rPr lang="pt-BR" dirty="0"/>
                        <a:t>Criação do mapa de risco.</a:t>
                      </a:r>
                    </a:p>
                    <a:p>
                      <a:pPr algn="ctr"/>
                      <a:r>
                        <a:rPr lang="pt-BR" dirty="0"/>
                        <a:t>Projetos e medidas contra incêndios.</a:t>
                      </a:r>
                    </a:p>
                    <a:p>
                      <a:pPr algn="ctr"/>
                      <a:r>
                        <a:rPr lang="pt-BR" dirty="0"/>
                        <a:t>Emissão de laudos de inspeção.</a:t>
                      </a:r>
                    </a:p>
                    <a:p>
                      <a:pPr algn="ctr"/>
                      <a:r>
                        <a:rPr lang="pt-BR" dirty="0"/>
                        <a:t>Apoio técnico a processos judiciais e administrativos.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pPr algn="ctr"/>
                      <a:r>
                        <a:rPr lang="pt-BR" b="1" dirty="0"/>
                        <a:t>683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063908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E8C8EC96-28C5-5F64-6B4E-A8C9297FCA92}"/>
              </a:ext>
            </a:extLst>
          </p:cNvPr>
          <p:cNvSpPr txBox="1"/>
          <p:nvPr/>
        </p:nvSpPr>
        <p:spPr>
          <a:xfrm>
            <a:off x="7600335" y="5218463"/>
            <a:ext cx="280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Dados próprios</a:t>
            </a:r>
          </a:p>
        </p:txBody>
      </p:sp>
    </p:spTree>
    <p:extLst>
      <p:ext uri="{BB962C8B-B14F-4D97-AF65-F5344CB8AC3E}">
        <p14:creationId xmlns:p14="http://schemas.microsoft.com/office/powerpoint/2010/main" val="2853511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7ABC5-929B-DD70-E7D2-6D5215B5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1E46E7-FFE6-6C69-4E6A-D60A96558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9537"/>
            <a:ext cx="10515600" cy="491153"/>
          </a:xfrm>
        </p:spPr>
        <p:txBody>
          <a:bodyPr>
            <a:normAutofit/>
          </a:bodyPr>
          <a:lstStyle/>
          <a:p>
            <a:pPr algn="ctr"/>
            <a:r>
              <a:rPr lang="pt-BR" sz="2400" dirty="0"/>
              <a:t>TRANSPORTE SANITÁRIO</a:t>
            </a:r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C0936945-69C0-3ADD-EDF0-6A53514A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075FE812-93C4-5463-6966-8DE57F6E3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FFD5C07-FAAA-D6B8-497E-9FC7282EC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588706"/>
              </p:ext>
            </p:extLst>
          </p:nvPr>
        </p:nvGraphicFramePr>
        <p:xfrm>
          <a:off x="2032000" y="2130690"/>
          <a:ext cx="8127999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64843741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95274657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292951934"/>
                    </a:ext>
                  </a:extLst>
                </a:gridCol>
              </a:tblGrid>
              <a:tr h="46021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MÊS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QUANTITATIVO VIAGENS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QUANTITATIVO PACIENTES / VANS E ÔNIBUS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407351"/>
                  </a:ext>
                </a:extLst>
              </a:tr>
              <a:tr h="26663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JANEIRO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1.713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297967"/>
                  </a:ext>
                </a:extLst>
              </a:tr>
              <a:tr h="32460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FEVEREIRO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1.878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841009"/>
                  </a:ext>
                </a:extLst>
              </a:tr>
              <a:tr h="26663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MARÇO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1.844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453960"/>
                  </a:ext>
                </a:extLst>
              </a:tr>
              <a:tr h="26663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ABRIL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2.004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683856"/>
                  </a:ext>
                </a:extLst>
              </a:tr>
              <a:tr h="266630"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572224"/>
                  </a:ext>
                </a:extLst>
              </a:tr>
              <a:tr h="26663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2.645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7.439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341617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2B7E12FA-EE13-F669-CC3B-892BFD0E802D}"/>
              </a:ext>
            </a:extLst>
          </p:cNvPr>
          <p:cNvSpPr txBox="1"/>
          <p:nvPr/>
        </p:nvSpPr>
        <p:spPr>
          <a:xfrm>
            <a:off x="7806813" y="5214590"/>
            <a:ext cx="280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MU Transportes</a:t>
            </a:r>
          </a:p>
        </p:txBody>
      </p:sp>
    </p:spTree>
    <p:extLst>
      <p:ext uri="{BB962C8B-B14F-4D97-AF65-F5344CB8AC3E}">
        <p14:creationId xmlns:p14="http://schemas.microsoft.com/office/powerpoint/2010/main" val="4088359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22B75-8AE2-DF12-24DB-A24EF88AA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B95880-74B0-392F-8083-6A4F8CE2D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205"/>
            <a:ext cx="10515600" cy="491153"/>
          </a:xfrm>
        </p:spPr>
        <p:txBody>
          <a:bodyPr>
            <a:normAutofit/>
          </a:bodyPr>
          <a:lstStyle/>
          <a:p>
            <a:pPr algn="ctr"/>
            <a:r>
              <a:rPr lang="pt-BR" sz="2400" dirty="0"/>
              <a:t>REMOÇÕES</a:t>
            </a:r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6A0A42CF-F3CF-7ED5-11D3-62BFE4C8E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4D9EB773-8B33-5BDF-3F3D-2DBA8512D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A1577B43-E8B2-2BBD-807B-39930A4808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664091"/>
              </p:ext>
            </p:extLst>
          </p:nvPr>
        </p:nvGraphicFramePr>
        <p:xfrm>
          <a:off x="2356464" y="1694895"/>
          <a:ext cx="723982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910">
                  <a:extLst>
                    <a:ext uri="{9D8B030D-6E8A-4147-A177-3AD203B41FA5}">
                      <a16:colId xmlns:a16="http://schemas.microsoft.com/office/drawing/2014/main" val="2648437412"/>
                    </a:ext>
                  </a:extLst>
                </a:gridCol>
                <a:gridCol w="3619910">
                  <a:extLst>
                    <a:ext uri="{9D8B030D-6E8A-4147-A177-3AD203B41FA5}">
                      <a16:colId xmlns:a16="http://schemas.microsoft.com/office/drawing/2014/main" val="2952746571"/>
                    </a:ext>
                  </a:extLst>
                </a:gridCol>
              </a:tblGrid>
              <a:tr h="316453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MÊS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QUANTITATIVO VIAGENS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407351"/>
                  </a:ext>
                </a:extLst>
              </a:tr>
              <a:tr h="316453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JANEIRO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297967"/>
                  </a:ext>
                </a:extLst>
              </a:tr>
              <a:tr h="316453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FEVEREIRO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841009"/>
                  </a:ext>
                </a:extLst>
              </a:tr>
              <a:tr h="316453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MARÇO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453960"/>
                  </a:ext>
                </a:extLst>
              </a:tr>
              <a:tr h="316453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ABRIL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683856"/>
                  </a:ext>
                </a:extLst>
              </a:tr>
              <a:tr h="316453">
                <a:tc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572224"/>
                  </a:ext>
                </a:extLst>
              </a:tr>
              <a:tr h="316453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982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341617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E17E4DA1-A480-EAE0-0BE9-58AD01CEB6B9}"/>
              </a:ext>
            </a:extLst>
          </p:cNvPr>
          <p:cNvSpPr txBox="1"/>
          <p:nvPr/>
        </p:nvSpPr>
        <p:spPr>
          <a:xfrm>
            <a:off x="9596284" y="6019717"/>
            <a:ext cx="242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Fonte</a:t>
            </a:r>
            <a:r>
              <a:rPr lang="pt-BR" dirty="0">
                <a:solidFill>
                  <a:prstClr val="black"/>
                </a:solidFill>
                <a:latin typeface="Aptos" panose="02110004020202020204"/>
              </a:rPr>
              <a:t>: Dados próprios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33DF99C-3F5D-53BA-82BA-91AFC34DE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64460"/>
              </p:ext>
            </p:extLst>
          </p:nvPr>
        </p:nvGraphicFramePr>
        <p:xfrm>
          <a:off x="2356464" y="4835279"/>
          <a:ext cx="723982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910">
                  <a:extLst>
                    <a:ext uri="{9D8B030D-6E8A-4147-A177-3AD203B41FA5}">
                      <a16:colId xmlns:a16="http://schemas.microsoft.com/office/drawing/2014/main" val="2874649503"/>
                    </a:ext>
                  </a:extLst>
                </a:gridCol>
                <a:gridCol w="3619910">
                  <a:extLst>
                    <a:ext uri="{9D8B030D-6E8A-4147-A177-3AD203B41FA5}">
                      <a16:colId xmlns:a16="http://schemas.microsoft.com/office/drawing/2014/main" val="534653447"/>
                    </a:ext>
                  </a:extLst>
                </a:gridCol>
              </a:tblGrid>
              <a:tr h="30234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PACIENTES ACAMADOS / USO 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162237"/>
                  </a:ext>
                </a:extLst>
              </a:tr>
              <a:tr h="30234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REGULADOS PELO CROSS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898432"/>
                  </a:ext>
                </a:extLst>
              </a:tr>
              <a:tr h="30234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ESPECIALIDADE / MUNICIPIO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49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608237"/>
                  </a:ext>
                </a:extLst>
              </a:tr>
              <a:tr h="302348"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792775"/>
                  </a:ext>
                </a:extLst>
              </a:tr>
              <a:tr h="302348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316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554762"/>
                  </a:ext>
                </a:extLst>
              </a:tr>
            </a:tbl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EEED50E3-853F-9815-38A3-F27BFEA5768B}"/>
              </a:ext>
            </a:extLst>
          </p:cNvPr>
          <p:cNvSpPr txBox="1">
            <a:spLocks/>
          </p:cNvSpPr>
          <p:nvPr/>
        </p:nvSpPr>
        <p:spPr>
          <a:xfrm>
            <a:off x="626807" y="4344126"/>
            <a:ext cx="10515600" cy="491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dirty="0"/>
              <a:t>TRANSPORTE SANITÁRIO / AMBULÂNCIA</a:t>
            </a:r>
          </a:p>
        </p:txBody>
      </p:sp>
    </p:spTree>
    <p:extLst>
      <p:ext uri="{BB962C8B-B14F-4D97-AF65-F5344CB8AC3E}">
        <p14:creationId xmlns:p14="http://schemas.microsoft.com/office/powerpoint/2010/main" val="1898430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E051A-EA8B-8B31-491E-951A80C72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0011F1-A809-2A4A-F7AF-7DDD84A9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9537"/>
            <a:ext cx="10515600" cy="491153"/>
          </a:xfrm>
        </p:spPr>
        <p:txBody>
          <a:bodyPr>
            <a:normAutofit/>
          </a:bodyPr>
          <a:lstStyle/>
          <a:p>
            <a:pPr algn="ctr"/>
            <a:r>
              <a:rPr lang="pt-BR" sz="2400" dirty="0"/>
              <a:t>CONTRATAÇÕES</a:t>
            </a:r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19794B7D-B907-18F1-A328-BCF884121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5CEE342E-E6B6-A4C4-3E82-522EE1395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CFF691EF-0032-B48B-44F9-5B552205F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397821"/>
              </p:ext>
            </p:extLst>
          </p:nvPr>
        </p:nvGraphicFramePr>
        <p:xfrm>
          <a:off x="2221390" y="2343867"/>
          <a:ext cx="7749220" cy="1162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8806">
                  <a:extLst>
                    <a:ext uri="{9D8B030D-6E8A-4147-A177-3AD203B41FA5}">
                      <a16:colId xmlns:a16="http://schemas.microsoft.com/office/drawing/2014/main" val="3945711752"/>
                    </a:ext>
                  </a:extLst>
                </a:gridCol>
                <a:gridCol w="2320414">
                  <a:extLst>
                    <a:ext uri="{9D8B030D-6E8A-4147-A177-3AD203B41FA5}">
                      <a16:colId xmlns:a16="http://schemas.microsoft.com/office/drawing/2014/main" val="828452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CATEGORIA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186995"/>
                  </a:ext>
                </a:extLst>
              </a:tr>
              <a:tr h="796495"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dirty="0"/>
                        <a:t>Auxiliar de Serviços Gerais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dirty="0"/>
                        <a:t>03</a:t>
                      </a:r>
                      <a:endParaRPr lang="pt-B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063908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5FDA8024-A651-230E-C120-E5C69A4A0553}"/>
              </a:ext>
            </a:extLst>
          </p:cNvPr>
          <p:cNvSpPr txBox="1"/>
          <p:nvPr/>
        </p:nvSpPr>
        <p:spPr>
          <a:xfrm>
            <a:off x="7256205" y="3425006"/>
            <a:ext cx="280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Recursos Humanos</a:t>
            </a:r>
          </a:p>
        </p:txBody>
      </p:sp>
    </p:spTree>
    <p:extLst>
      <p:ext uri="{BB962C8B-B14F-4D97-AF65-F5344CB8AC3E}">
        <p14:creationId xmlns:p14="http://schemas.microsoft.com/office/powerpoint/2010/main" val="3015587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660E91-B60C-781D-4781-A55E2ECF5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5563"/>
            <a:ext cx="10515600" cy="768825"/>
          </a:xfrm>
        </p:spPr>
        <p:txBody>
          <a:bodyPr/>
          <a:lstStyle/>
          <a:p>
            <a:pPr algn="ctr"/>
            <a:r>
              <a:rPr lang="pt-BR" dirty="0"/>
              <a:t>EDUCAÇÃO PERMANENTE</a:t>
            </a:r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739CED02-F0BE-0D5D-21EE-D404E276F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FB5AEC3E-E3E9-7BCE-39A0-ED9A49D06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41788" y="6389049"/>
            <a:ext cx="12192000" cy="468951"/>
          </a:xfrm>
          <a:prstGeom prst="rect">
            <a:avLst/>
          </a:prstGeom>
        </p:spPr>
      </p:pic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67301DB4-0C8D-4319-4AEC-E0655ACA48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823893"/>
              </p:ext>
            </p:extLst>
          </p:nvPr>
        </p:nvGraphicFramePr>
        <p:xfrm>
          <a:off x="838200" y="2094388"/>
          <a:ext cx="10599176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9794">
                  <a:extLst>
                    <a:ext uri="{9D8B030D-6E8A-4147-A177-3AD203B41FA5}">
                      <a16:colId xmlns:a16="http://schemas.microsoft.com/office/drawing/2014/main" val="18342975"/>
                    </a:ext>
                  </a:extLst>
                </a:gridCol>
                <a:gridCol w="2649794">
                  <a:extLst>
                    <a:ext uri="{9D8B030D-6E8A-4147-A177-3AD203B41FA5}">
                      <a16:colId xmlns:a16="http://schemas.microsoft.com/office/drawing/2014/main" val="3442012356"/>
                    </a:ext>
                  </a:extLst>
                </a:gridCol>
                <a:gridCol w="2649794">
                  <a:extLst>
                    <a:ext uri="{9D8B030D-6E8A-4147-A177-3AD203B41FA5}">
                      <a16:colId xmlns:a16="http://schemas.microsoft.com/office/drawing/2014/main" val="2410414510"/>
                    </a:ext>
                  </a:extLst>
                </a:gridCol>
                <a:gridCol w="2649794">
                  <a:extLst>
                    <a:ext uri="{9D8B030D-6E8A-4147-A177-3AD203B41FA5}">
                      <a16:colId xmlns:a16="http://schemas.microsoft.com/office/drawing/2014/main" val="35519584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TEMA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Nº DE PARTICIPANTES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RESPONSÁVEIS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67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17/02/2025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Manejo Dengue (enfermeiros)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APS / 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81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18/02/2025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Manejo Dengue (Médicos)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APS / 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852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20/02/2025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Manejo Tuberculose (Enfermeiros / Farmacêuticos)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dirty="0"/>
                        <a:t>APS / VE / GVE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052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21/02/2025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Manejo Tuberculose (ACS, AE, 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APS / VE / GVE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229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24/02/2025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Reunião Equipe PMM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APS / Articuladora 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587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290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7EB64-C729-50E5-90C4-A3FB1849F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08208D7F-971D-4056-7134-88039CACD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8C98FCBF-DD1B-9323-8145-139312BAA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C200833E-0EE5-637B-383A-FD661D59D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868687"/>
              </p:ext>
            </p:extLst>
          </p:nvPr>
        </p:nvGraphicFramePr>
        <p:xfrm>
          <a:off x="796412" y="1425794"/>
          <a:ext cx="10441858" cy="4625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568">
                  <a:extLst>
                    <a:ext uri="{9D8B030D-6E8A-4147-A177-3AD203B41FA5}">
                      <a16:colId xmlns:a16="http://schemas.microsoft.com/office/drawing/2014/main" val="18342975"/>
                    </a:ext>
                  </a:extLst>
                </a:gridCol>
                <a:gridCol w="2741430">
                  <a:extLst>
                    <a:ext uri="{9D8B030D-6E8A-4147-A177-3AD203B41FA5}">
                      <a16:colId xmlns:a16="http://schemas.microsoft.com/office/drawing/2014/main" val="3442012356"/>
                    </a:ext>
                  </a:extLst>
                </a:gridCol>
                <a:gridCol w="2741430">
                  <a:extLst>
                    <a:ext uri="{9D8B030D-6E8A-4147-A177-3AD203B41FA5}">
                      <a16:colId xmlns:a16="http://schemas.microsoft.com/office/drawing/2014/main" val="2410414510"/>
                    </a:ext>
                  </a:extLst>
                </a:gridCol>
                <a:gridCol w="2741430">
                  <a:extLst>
                    <a:ext uri="{9D8B030D-6E8A-4147-A177-3AD203B41FA5}">
                      <a16:colId xmlns:a16="http://schemas.microsoft.com/office/drawing/2014/main" val="3551958416"/>
                    </a:ext>
                  </a:extLst>
                </a:gridCol>
              </a:tblGrid>
              <a:tr h="503996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TEMA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Nº DE PARTICIPANTES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RESPONSÁVEIS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67818"/>
                  </a:ext>
                </a:extLst>
              </a:tr>
              <a:tr h="86991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28/03/2025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Sistema PEC e-SUS Sala de Vacina UBS Central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APS / 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852983"/>
                  </a:ext>
                </a:extLst>
              </a:tr>
              <a:tr h="503996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28/03/2025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Profilaxia Antirrábica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APS / VE / GVE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052000"/>
                  </a:ext>
                </a:extLst>
              </a:tr>
              <a:tr h="503996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01/04/2025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Arbovirose (Dengue)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APS / VE / GVE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222502"/>
                  </a:ext>
                </a:extLst>
              </a:tr>
              <a:tr h="503996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08/04/2025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Sistema PEC e-SUS 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325427"/>
                  </a:ext>
                </a:extLst>
              </a:tr>
              <a:tr h="86991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07/04 à 11/04/2025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Manejo Hanseníase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Instituto </a:t>
                      </a:r>
                      <a:r>
                        <a:rPr lang="pt-BR" dirty="0" err="1"/>
                        <a:t>Dr</a:t>
                      </a:r>
                      <a:r>
                        <a:rPr lang="pt-BR" dirty="0"/>
                        <a:t>º Lauro de Souza Lima – Bauru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158301"/>
                  </a:ext>
                </a:extLst>
              </a:tr>
              <a:tr h="86991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30/04/2025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Palestra – Saúde Mental do Profissional de Saúde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COREN/SP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257910"/>
                  </a:ext>
                </a:extLst>
              </a:tr>
            </a:tbl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74F150BB-EE86-178F-06BA-01ECD9CA4958}"/>
              </a:ext>
            </a:extLst>
          </p:cNvPr>
          <p:cNvSpPr txBox="1"/>
          <p:nvPr/>
        </p:nvSpPr>
        <p:spPr>
          <a:xfrm>
            <a:off x="8898193" y="5967076"/>
            <a:ext cx="298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Dados próprios</a:t>
            </a:r>
          </a:p>
        </p:txBody>
      </p:sp>
    </p:spTree>
    <p:extLst>
      <p:ext uri="{BB962C8B-B14F-4D97-AF65-F5344CB8AC3E}">
        <p14:creationId xmlns:p14="http://schemas.microsoft.com/office/powerpoint/2010/main" val="216474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C1E692-D735-A717-09DA-C9FD126EC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8065"/>
            <a:ext cx="10515600" cy="371889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r>
              <a:rPr lang="pt-BR" dirty="0"/>
              <a:t>01 Centro de Especialidades Médicas</a:t>
            </a:r>
          </a:p>
          <a:p>
            <a:pPr algn="ctr"/>
            <a:r>
              <a:rPr lang="pt-BR" dirty="0"/>
              <a:t>01 Centro de Reabilitação</a:t>
            </a:r>
          </a:p>
          <a:p>
            <a:pPr algn="ctr"/>
            <a:r>
              <a:rPr lang="pt-BR" dirty="0"/>
              <a:t>01 CEO (sem habilitação)</a:t>
            </a:r>
          </a:p>
          <a:p>
            <a:pPr algn="ctr"/>
            <a:r>
              <a:rPr lang="pt-BR" dirty="0"/>
              <a:t>01 SAMU / APH</a:t>
            </a:r>
          </a:p>
          <a:p>
            <a:pPr algn="ctr"/>
            <a:r>
              <a:rPr lang="pt-BR" dirty="0"/>
              <a:t>01 CAPS II</a:t>
            </a:r>
          </a:p>
          <a:p>
            <a:pPr algn="ctr"/>
            <a:r>
              <a:rPr lang="pt-BR" dirty="0"/>
              <a:t>01 CAPS IJ (sem habilitação)</a:t>
            </a:r>
          </a:p>
          <a:p>
            <a:pPr algn="ctr"/>
            <a:r>
              <a:rPr lang="pt-BR" dirty="0"/>
              <a:t>03 Residências Terapêuticas (01 habilitada em fevereiro/2025)</a:t>
            </a:r>
          </a:p>
          <a:p>
            <a:pPr algn="ctr"/>
            <a:r>
              <a:rPr lang="pt-BR" dirty="0"/>
              <a:t>01 Hospital Municipal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0A1ED808-6E34-31F8-F4AB-79C3EE40D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9450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36C2D92E-B51C-0E5A-38DA-0F30576F0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0C40B35-BD3B-F53C-6031-31D28330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02" y="1386349"/>
            <a:ext cx="11267767" cy="983225"/>
          </a:xfrm>
        </p:spPr>
        <p:txBody>
          <a:bodyPr>
            <a:normAutofit/>
          </a:bodyPr>
          <a:lstStyle/>
          <a:p>
            <a:pPr algn="ctr"/>
            <a:r>
              <a:rPr lang="pt-BR" sz="3200" dirty="0"/>
              <a:t>ESTABELECIMENTOS DE SAÚDE – MÉDIA E ALTA COMPLEXIDADE</a:t>
            </a:r>
          </a:p>
        </p:txBody>
      </p:sp>
    </p:spTree>
    <p:extLst>
      <p:ext uri="{BB962C8B-B14F-4D97-AF65-F5344CB8AC3E}">
        <p14:creationId xmlns:p14="http://schemas.microsoft.com/office/powerpoint/2010/main" val="3483818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2139D-FFA5-DC88-EFAB-5D4E62A17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E785AE8F-3B12-BB99-2B49-20280582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2ADE76F2-24EE-19F5-12CB-5ABF54531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E0B877E-E7D5-0C96-E149-5AA3F349C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2" y="369176"/>
            <a:ext cx="2959511" cy="348398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04DDBD4-7B5B-B3A0-6C58-D07D75A7B1A3}"/>
              </a:ext>
            </a:extLst>
          </p:cNvPr>
          <p:cNvSpPr txBox="1"/>
          <p:nvPr/>
        </p:nvSpPr>
        <p:spPr>
          <a:xfrm>
            <a:off x="186812" y="3853002"/>
            <a:ext cx="3382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Manejo Clínico Dengue - GVE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40DB85A-A2B8-5EE4-49D3-2AFEEFCD9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109" y="1250806"/>
            <a:ext cx="3482136" cy="310512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2E3C5CAD-3DDA-BFB9-A122-A644E8BCBB97}"/>
              </a:ext>
            </a:extLst>
          </p:cNvPr>
          <p:cNvSpPr txBox="1"/>
          <p:nvPr/>
        </p:nvSpPr>
        <p:spPr>
          <a:xfrm>
            <a:off x="3451879" y="4336274"/>
            <a:ext cx="3482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Manejo Clínico Dengue APS VE - Enfermeiros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9A6DD461-B367-B324-767E-E977A9F07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923" y="491966"/>
            <a:ext cx="3482136" cy="224356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C87322A5-A4F8-9559-59C7-1A4E3C8CB25A}"/>
              </a:ext>
            </a:extLst>
          </p:cNvPr>
          <p:cNvSpPr txBox="1"/>
          <p:nvPr/>
        </p:nvSpPr>
        <p:spPr>
          <a:xfrm>
            <a:off x="8245105" y="2704272"/>
            <a:ext cx="3482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Manejo Clínico Dengue APS VE - Médicos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1CAF3F2-F2A6-0695-66D8-3B488C48C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7569" y="3200523"/>
            <a:ext cx="4215490" cy="2653405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4FF9EAD2-1534-72A1-5551-0A3FE54F2BE3}"/>
              </a:ext>
            </a:extLst>
          </p:cNvPr>
          <p:cNvSpPr txBox="1"/>
          <p:nvPr/>
        </p:nvSpPr>
        <p:spPr>
          <a:xfrm>
            <a:off x="7531510" y="585043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Manejo Clínico Dengue APS VE – AE, TE e ACS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2FAB5765-90BD-139B-37FC-4FFB45FBB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812" y="4269916"/>
            <a:ext cx="2945180" cy="2395976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718F1C90-74D8-E614-94E8-E9BC92521B3F}"/>
              </a:ext>
            </a:extLst>
          </p:cNvPr>
          <p:cNvSpPr txBox="1"/>
          <p:nvPr/>
        </p:nvSpPr>
        <p:spPr>
          <a:xfrm>
            <a:off x="3131992" y="6102613"/>
            <a:ext cx="3482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Capacitação Hanseníase - Bauru</a:t>
            </a:r>
          </a:p>
        </p:txBody>
      </p:sp>
    </p:spTree>
    <p:extLst>
      <p:ext uri="{BB962C8B-B14F-4D97-AF65-F5344CB8AC3E}">
        <p14:creationId xmlns:p14="http://schemas.microsoft.com/office/powerpoint/2010/main" val="2041964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9AA23-8344-5E04-FEDC-831D23E44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791D45DD-163C-6276-0FED-762E8967B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F36AE037-5A62-AB09-06B6-EA07F9B21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404543C-4B9A-7ABD-7C6F-CFEB8A7D4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07343"/>
            <a:ext cx="5968246" cy="226250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BE8A028-B458-69FA-FF9C-B76C60DB956C}"/>
              </a:ext>
            </a:extLst>
          </p:cNvPr>
          <p:cNvSpPr txBox="1"/>
          <p:nvPr/>
        </p:nvSpPr>
        <p:spPr>
          <a:xfrm>
            <a:off x="10441857" y="5897980"/>
            <a:ext cx="237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Palestra Coren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EAEF50-47C3-910E-8A66-BA14213E9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54" y="407989"/>
            <a:ext cx="4129614" cy="285938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CB0A87F-E3D1-8A59-2889-08CB48D34A34}"/>
              </a:ext>
            </a:extLst>
          </p:cNvPr>
          <p:cNvSpPr txBox="1"/>
          <p:nvPr/>
        </p:nvSpPr>
        <p:spPr>
          <a:xfrm>
            <a:off x="127754" y="3204442"/>
            <a:ext cx="330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Visita Articuladora PMM - MS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079E985-2508-C7A1-26DF-4E283A9CA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609" y="452107"/>
            <a:ext cx="2902211" cy="297689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AF690A6-C23C-7B3D-35E2-6D58899404BD}"/>
              </a:ext>
            </a:extLst>
          </p:cNvPr>
          <p:cNvSpPr txBox="1"/>
          <p:nvPr/>
        </p:nvSpPr>
        <p:spPr>
          <a:xfrm>
            <a:off x="6140345" y="2763546"/>
            <a:ext cx="262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Capacitação Antirrábica - GVE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476212E-CB80-8AB6-297C-EC02B9EC2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54" y="3675360"/>
            <a:ext cx="4251016" cy="263110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5773C50F-4408-2D21-7567-42E3F1684E1D}"/>
              </a:ext>
            </a:extLst>
          </p:cNvPr>
          <p:cNvSpPr txBox="1"/>
          <p:nvPr/>
        </p:nvSpPr>
        <p:spPr>
          <a:xfrm>
            <a:off x="4338533" y="6076035"/>
            <a:ext cx="262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Sistema PEC - ACS</a:t>
            </a:r>
          </a:p>
        </p:txBody>
      </p:sp>
    </p:spTree>
    <p:extLst>
      <p:ext uri="{BB962C8B-B14F-4D97-AF65-F5344CB8AC3E}">
        <p14:creationId xmlns:p14="http://schemas.microsoft.com/office/powerpoint/2010/main" val="11716504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1366AB-2674-4548-C313-5262ACD22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7732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Ações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3F9E81-EE87-0D04-D2C3-FEAC92D6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5381"/>
            <a:ext cx="10515600" cy="339212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dirty="0"/>
              <a:t>Inclusão do Município no gov.br</a:t>
            </a:r>
          </a:p>
          <a:p>
            <a:pPr algn="ctr"/>
            <a:r>
              <a:rPr lang="pt-BR" dirty="0"/>
              <a:t>Inclusão do Município na base da RNDS</a:t>
            </a:r>
          </a:p>
          <a:p>
            <a:pPr algn="ctr"/>
            <a:r>
              <a:rPr lang="pt-BR" dirty="0"/>
              <a:t>Informatização da Sala de Vacina – UBS Central</a:t>
            </a:r>
          </a:p>
          <a:p>
            <a:pPr algn="ctr"/>
            <a:r>
              <a:rPr lang="pt-BR" dirty="0"/>
              <a:t>Adesão ao Projeto Integra Visa</a:t>
            </a:r>
          </a:p>
          <a:p>
            <a:pPr algn="ctr"/>
            <a:r>
              <a:rPr lang="pt-BR" dirty="0"/>
              <a:t>01 Viatura SAMU </a:t>
            </a:r>
          </a:p>
          <a:p>
            <a:pPr algn="ctr"/>
            <a:r>
              <a:rPr lang="pt-BR" dirty="0"/>
              <a:t>Participação no Congresso – COSEMS/SP Santos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B7B88623-408B-631C-3D23-94ED152F1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0A6EDBDA-7234-6DFD-D740-C776855EB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37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74E8A7B3-499C-64EA-88A6-A6E5F2DE5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35510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4E45EEA8-E7F5-5EBE-7553-A48D42BE4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9F7D293-9398-A546-F5C5-2B9054176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5" y="567431"/>
            <a:ext cx="3501979" cy="348710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C3BB1E3-9F9B-5156-DA4F-4DF49FAC8E61}"/>
              </a:ext>
            </a:extLst>
          </p:cNvPr>
          <p:cNvSpPr txBox="1"/>
          <p:nvPr/>
        </p:nvSpPr>
        <p:spPr>
          <a:xfrm>
            <a:off x="235908" y="4054540"/>
            <a:ext cx="358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Congresso Santos – COSEMS/SP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0151739-2DD2-42ED-A304-02A404F9E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859" y="567431"/>
            <a:ext cx="3586106" cy="348710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96646CE-0FF2-04B0-467A-BF7C1D4FF503}"/>
              </a:ext>
            </a:extLst>
          </p:cNvPr>
          <p:cNvSpPr txBox="1"/>
          <p:nvPr/>
        </p:nvSpPr>
        <p:spPr>
          <a:xfrm>
            <a:off x="8369986" y="4054540"/>
            <a:ext cx="358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VTR – Renovação de Frota MS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82C5044-9762-EB14-E02F-719E0C17D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955" y="1845925"/>
            <a:ext cx="4156089" cy="2343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680149A-DB7C-8C14-1D5C-8C4FB37F27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727" t="24164" b="24314"/>
          <a:stretch/>
        </p:blipFill>
        <p:spPr>
          <a:xfrm>
            <a:off x="4017955" y="4188975"/>
            <a:ext cx="4156088" cy="1173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Seta: para a Esquerda 13">
            <a:extLst>
              <a:ext uri="{FF2B5EF4-FFF2-40B4-BE49-F238E27FC236}">
                <a16:creationId xmlns:a16="http://schemas.microsoft.com/office/drawing/2014/main" id="{4FE22E5B-198A-83E8-782B-07B2311FEC4F}"/>
              </a:ext>
            </a:extLst>
          </p:cNvPr>
          <p:cNvSpPr/>
          <p:nvPr/>
        </p:nvSpPr>
        <p:spPr>
          <a:xfrm>
            <a:off x="5325423" y="4902981"/>
            <a:ext cx="825909" cy="10495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DC9825A-695F-7917-8BBD-F3C2CF5E88FB}"/>
              </a:ext>
            </a:extLst>
          </p:cNvPr>
          <p:cNvSpPr txBox="1"/>
          <p:nvPr/>
        </p:nvSpPr>
        <p:spPr>
          <a:xfrm>
            <a:off x="4200963" y="5362013"/>
            <a:ext cx="358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Adesão à base do gov.br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305BB18-E384-6D1C-2934-8B3DBFFCA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35" y="4573063"/>
            <a:ext cx="2344507" cy="210050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9D2804E-5EC9-361C-CC22-A4823AF98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1088" y="4548022"/>
            <a:ext cx="2501512" cy="22092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8711A94D-121F-7787-158B-6774FD1824E5}"/>
              </a:ext>
            </a:extLst>
          </p:cNvPr>
          <p:cNvSpPr txBox="1"/>
          <p:nvPr/>
        </p:nvSpPr>
        <p:spPr>
          <a:xfrm>
            <a:off x="3680551" y="6105903"/>
            <a:ext cx="493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Sala de Vacina Informatizada – UBS Central</a:t>
            </a:r>
          </a:p>
        </p:txBody>
      </p:sp>
    </p:spTree>
    <p:extLst>
      <p:ext uri="{BB962C8B-B14F-4D97-AF65-F5344CB8AC3E}">
        <p14:creationId xmlns:p14="http://schemas.microsoft.com/office/powerpoint/2010/main" val="3037521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AE0E8-269F-92F2-820C-0A6D65BFC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CACE4-DE37-53E9-4FA7-99CFE4A5B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7732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Fontes de Dados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565353-D053-CA04-D1BC-5960E3642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5382"/>
            <a:ext cx="10515600" cy="269593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/>
              <a:t>Ministério da Saúde</a:t>
            </a:r>
          </a:p>
          <a:p>
            <a:pPr marL="0" indent="0" algn="ctr">
              <a:buNone/>
            </a:pPr>
            <a:r>
              <a:rPr lang="pt-BR" dirty="0"/>
              <a:t>e-SUS</a:t>
            </a:r>
          </a:p>
          <a:p>
            <a:pPr marL="0" indent="0" algn="ctr">
              <a:buNone/>
            </a:pPr>
            <a:r>
              <a:rPr lang="pt-BR" dirty="0"/>
              <a:t>SINAN</a:t>
            </a:r>
          </a:p>
          <a:p>
            <a:pPr marL="0" indent="0" algn="ctr">
              <a:buNone/>
            </a:pPr>
            <a:r>
              <a:rPr lang="pt-BR" dirty="0"/>
              <a:t>IBGE, DATASUS, CNES</a:t>
            </a:r>
          </a:p>
          <a:p>
            <a:pPr marL="0" indent="0" algn="ctr">
              <a:buNone/>
            </a:pPr>
            <a:r>
              <a:rPr lang="pt-BR" dirty="0"/>
              <a:t>Sistema Próprio de Informação</a:t>
            </a:r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4FBA393F-99F1-E6F3-561B-412DE29FC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447F316E-9E2A-593D-620F-2CB5049A2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87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B5D5C-60F0-043C-A837-D671B4690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BF8AA2EB-D0AC-C1FA-468D-57DFF0B47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9"/>
          <a:stretch/>
        </p:blipFill>
        <p:spPr>
          <a:xfrm>
            <a:off x="0" y="1818967"/>
            <a:ext cx="12192000" cy="883111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19F08889-3E08-134A-8B4A-97E1A1FA4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pic>
        <p:nvPicPr>
          <p:cNvPr id="13" name="Imagem 1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44378763-6605-40D9-E541-1EFC8371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14"/>
          <a:stretch/>
        </p:blipFill>
        <p:spPr>
          <a:xfrm>
            <a:off x="0" y="1"/>
            <a:ext cx="12192000" cy="37362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D8EB774-7D4D-7444-187D-D238EC175E69}"/>
              </a:ext>
            </a:extLst>
          </p:cNvPr>
          <p:cNvSpPr txBox="1"/>
          <p:nvPr/>
        </p:nvSpPr>
        <p:spPr>
          <a:xfrm>
            <a:off x="3165987" y="2802194"/>
            <a:ext cx="5653549" cy="2787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b="1" dirty="0"/>
              <a:t>Secretaria Municipal de Saúde</a:t>
            </a:r>
          </a:p>
          <a:p>
            <a:pPr algn="ctr">
              <a:lnSpc>
                <a:spcPct val="200000"/>
              </a:lnSpc>
            </a:pPr>
            <a:endParaRPr lang="pt-BR" dirty="0"/>
          </a:p>
          <a:p>
            <a:pPr algn="ctr">
              <a:lnSpc>
                <a:spcPct val="200000"/>
              </a:lnSpc>
            </a:pPr>
            <a:r>
              <a:rPr lang="pt-BR" dirty="0"/>
              <a:t>Secretária Adjunta: Aline </a:t>
            </a:r>
            <a:r>
              <a:rPr lang="pt-BR" dirty="0" err="1"/>
              <a:t>Massante</a:t>
            </a:r>
            <a:r>
              <a:rPr lang="pt-BR" dirty="0"/>
              <a:t> </a:t>
            </a:r>
            <a:r>
              <a:rPr lang="pt-BR" dirty="0" err="1"/>
              <a:t>Daga</a:t>
            </a:r>
            <a:endParaRPr lang="pt-BR" dirty="0"/>
          </a:p>
          <a:p>
            <a:pPr algn="ctr">
              <a:lnSpc>
                <a:spcPct val="200000"/>
              </a:lnSpc>
            </a:pPr>
            <a:r>
              <a:rPr lang="pt-BR" dirty="0"/>
              <a:t>Secretário Municipal: Caio Cezar Rocha </a:t>
            </a:r>
            <a:r>
              <a:rPr lang="pt-BR" dirty="0" err="1"/>
              <a:t>Dolfini</a:t>
            </a:r>
            <a:endParaRPr lang="pt-BR" dirty="0"/>
          </a:p>
          <a:p>
            <a:pPr algn="ctr">
              <a:lnSpc>
                <a:spcPct val="200000"/>
              </a:lnSpc>
            </a:pPr>
            <a:r>
              <a:rPr lang="pt-BR" dirty="0"/>
              <a:t>Prefeito: Mario Pires de Oliveira Filho</a:t>
            </a:r>
          </a:p>
        </p:txBody>
      </p:sp>
    </p:spTree>
    <p:extLst>
      <p:ext uri="{BB962C8B-B14F-4D97-AF65-F5344CB8AC3E}">
        <p14:creationId xmlns:p14="http://schemas.microsoft.com/office/powerpoint/2010/main" val="1819873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9B3DF0-E1A3-33AF-3B90-CE0CADE31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4671"/>
            <a:ext cx="10515600" cy="904530"/>
          </a:xfrm>
        </p:spPr>
        <p:txBody>
          <a:bodyPr/>
          <a:lstStyle/>
          <a:p>
            <a:pPr algn="ctr"/>
            <a:r>
              <a:rPr lang="pt-BR" dirty="0"/>
              <a:t>HORÁRIO DE FUNCIONAMENTO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E25C13-289B-C82D-B3AB-2AA89D251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6051"/>
            <a:ext cx="10515600" cy="307955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220000"/>
              </a:lnSpc>
              <a:buNone/>
            </a:pPr>
            <a:r>
              <a:rPr lang="pt-BR" sz="2800" dirty="0">
                <a:latin typeface="+mj-lt"/>
                <a:cs typeface="Arial" pitchFamily="34" charset="0"/>
              </a:rPr>
              <a:t>Unidades Básicas de Saúde – Segunda à Sexta-feira 07:00 às 16:00hs</a:t>
            </a:r>
          </a:p>
          <a:p>
            <a:pPr marL="0" indent="0" algn="ctr">
              <a:lnSpc>
                <a:spcPct val="220000"/>
              </a:lnSpc>
              <a:buNone/>
            </a:pPr>
            <a:r>
              <a:rPr lang="pt-BR" dirty="0">
                <a:latin typeface="+mj-lt"/>
                <a:cs typeface="Arial" pitchFamily="34" charset="0"/>
              </a:rPr>
              <a:t>Especialidades – Segunda à Sexta-feira 07:00 às 16:00hs</a:t>
            </a:r>
          </a:p>
          <a:p>
            <a:pPr marL="0" indent="0" algn="ctr">
              <a:lnSpc>
                <a:spcPct val="220000"/>
              </a:lnSpc>
              <a:buNone/>
            </a:pPr>
            <a:r>
              <a:rPr lang="pt-BR" sz="2800" dirty="0">
                <a:latin typeface="+mj-lt"/>
                <a:cs typeface="Arial" pitchFamily="34" charset="0"/>
              </a:rPr>
              <a:t>Hospital Municipal / SAMU – Funcionamento 24hs</a:t>
            </a:r>
            <a:br>
              <a:rPr lang="pt-BR" sz="2800" b="1" dirty="0">
                <a:effectLst/>
                <a:latin typeface="+mj-lt"/>
                <a:cs typeface="Arial" pitchFamily="34" charset="0"/>
              </a:rPr>
            </a:br>
            <a:endParaRPr lang="pt-BR" dirty="0">
              <a:latin typeface="+mj-lt"/>
            </a:endParaRPr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2F3115D5-E38B-7DD7-C793-50DAB710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55762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A3850D81-29CF-A857-4B05-8CED54CA5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64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ço Reservado para Conteúdo 6">
            <a:extLst>
              <a:ext uri="{FF2B5EF4-FFF2-40B4-BE49-F238E27FC236}">
                <a16:creationId xmlns:a16="http://schemas.microsoft.com/office/drawing/2014/main" id="{CC9259DA-1FE1-1B6D-101C-BB65E05960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909100"/>
              </p:ext>
            </p:extLst>
          </p:nvPr>
        </p:nvGraphicFramePr>
        <p:xfrm>
          <a:off x="722671" y="2389201"/>
          <a:ext cx="10515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46374506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105061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Atendimentos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1º Quadrimestre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903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Médicos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18.266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836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Enfermeiros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5.659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730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Auxiliares e Técnicos de Enfermagem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091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Visitas Domiciliar (médicos, enfermeiros, técnicos)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1.101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042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Visitas Domiciliar ( ACS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4.427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027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Odontologia / procedimentos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2.204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394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340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31.657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292504"/>
                  </a:ext>
                </a:extLst>
              </a:tr>
            </a:tbl>
          </a:graphicData>
        </a:graphic>
      </p:graphicFrame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E7E9EC38-9754-BED9-AD98-6A0C07CCA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14168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38D8F906-B6F5-E831-B688-01B2AA467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1D63A2E-EBCB-5889-F71A-560BE864F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4671"/>
            <a:ext cx="10515600" cy="904530"/>
          </a:xfrm>
        </p:spPr>
        <p:txBody>
          <a:bodyPr/>
          <a:lstStyle/>
          <a:p>
            <a:pPr algn="ctr"/>
            <a:r>
              <a:rPr lang="pt-BR" dirty="0"/>
              <a:t>Atendimentos da Atenção Primária à Saúde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AFCB50E-47CC-1D6E-2E7F-DF0BFB6BAAB7}"/>
              </a:ext>
            </a:extLst>
          </p:cNvPr>
          <p:cNvSpPr txBox="1"/>
          <p:nvPr/>
        </p:nvSpPr>
        <p:spPr>
          <a:xfrm>
            <a:off x="8041558" y="5688573"/>
            <a:ext cx="32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Fonte: PEC / Dados próprios</a:t>
            </a:r>
          </a:p>
        </p:txBody>
      </p:sp>
    </p:spTree>
    <p:extLst>
      <p:ext uri="{BB962C8B-B14F-4D97-AF65-F5344CB8AC3E}">
        <p14:creationId xmlns:p14="http://schemas.microsoft.com/office/powerpoint/2010/main" val="200588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Espaço Reservado para Conteúdo 1">
            <a:extLst>
              <a:ext uri="{FF2B5EF4-FFF2-40B4-BE49-F238E27FC236}">
                <a16:creationId xmlns:a16="http://schemas.microsoft.com/office/drawing/2014/main" id="{E9FE8E75-5987-BA13-2D6C-4A111A57DD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974725"/>
              </p:ext>
            </p:extLst>
          </p:nvPr>
        </p:nvGraphicFramePr>
        <p:xfrm>
          <a:off x="2036506" y="2703193"/>
          <a:ext cx="8118988" cy="3281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9494">
                  <a:extLst>
                    <a:ext uri="{9D8B030D-6E8A-4147-A177-3AD203B41FA5}">
                      <a16:colId xmlns:a16="http://schemas.microsoft.com/office/drawing/2014/main" val="2985863701"/>
                    </a:ext>
                  </a:extLst>
                </a:gridCol>
                <a:gridCol w="4059494">
                  <a:extLst>
                    <a:ext uri="{9D8B030D-6E8A-4147-A177-3AD203B41FA5}">
                      <a16:colId xmlns:a16="http://schemas.microsoft.com/office/drawing/2014/main" val="1052592719"/>
                    </a:ext>
                  </a:extLst>
                </a:gridCol>
              </a:tblGrid>
              <a:tr h="37730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Procedimento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1º Quadrimestre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216380"/>
                  </a:ext>
                </a:extLst>
              </a:tr>
              <a:tr h="37730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Vacina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9.263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491429"/>
                  </a:ext>
                </a:extLst>
              </a:tr>
              <a:tr h="37730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Teste Rápido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045900"/>
                  </a:ext>
                </a:extLst>
              </a:tr>
              <a:tr h="37730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Coleta de Citopatológico (25 a 64 anos)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2825"/>
                  </a:ext>
                </a:extLst>
              </a:tr>
              <a:tr h="37730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Coleta de Citopatológico (demais idades)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097850"/>
                  </a:ext>
                </a:extLst>
              </a:tr>
              <a:tr h="37730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Vacina Covid-19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1.417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862106"/>
                  </a:ext>
                </a:extLst>
              </a:tr>
              <a:tr h="377301">
                <a:tc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846815"/>
                  </a:ext>
                </a:extLst>
              </a:tr>
              <a:tr h="377301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11.517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242041"/>
                  </a:ext>
                </a:extLst>
              </a:tr>
            </a:tbl>
          </a:graphicData>
        </a:graphic>
      </p:graphicFrame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36910128-D143-66DB-8C01-1B33B18E0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25677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1D35ED62-9E39-B466-6FA9-79E932F41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437B5D99-9E7F-7AB6-15B6-3E253CA08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4671"/>
            <a:ext cx="10515600" cy="904530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Atenção Primária à Saúde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17CD12D-DF6E-C5D5-6AAD-E2CE9741CD5A}"/>
              </a:ext>
            </a:extLst>
          </p:cNvPr>
          <p:cNvSpPr txBox="1"/>
          <p:nvPr/>
        </p:nvSpPr>
        <p:spPr>
          <a:xfrm>
            <a:off x="6901017" y="5984380"/>
            <a:ext cx="32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Fonte: PEC / VACIVIDA</a:t>
            </a:r>
          </a:p>
        </p:txBody>
      </p:sp>
    </p:spTree>
    <p:extLst>
      <p:ext uri="{BB962C8B-B14F-4D97-AF65-F5344CB8AC3E}">
        <p14:creationId xmlns:p14="http://schemas.microsoft.com/office/powerpoint/2010/main" val="266167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6A16C8-6BBA-48D6-22F4-27D45FE8E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9201"/>
            <a:ext cx="10515600" cy="3787762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/>
              <a:t>Programa Mais Médicos e Médicos Pelo Brasil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E91B8EB-9564-5211-00DC-DF55A4261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4671"/>
            <a:ext cx="10515600" cy="904530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Atenção Primária à Saúde</a:t>
            </a:r>
          </a:p>
        </p:txBody>
      </p:sp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DEB2EA1C-60EB-CC1E-0F9C-4561C7059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25677"/>
          </a:xfrm>
          <a:prstGeom prst="rect">
            <a:avLst/>
          </a:prstGeom>
        </p:spPr>
      </p:pic>
      <p:pic>
        <p:nvPicPr>
          <p:cNvPr id="6" name="Imagem 5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F5BBA718-FFFE-6531-D71B-43B1A24AC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1B9834DF-25FA-1191-C1DE-BB3B0D7E5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196617"/>
              </p:ext>
            </p:extLst>
          </p:nvPr>
        </p:nvGraphicFramePr>
        <p:xfrm>
          <a:off x="1894347" y="3266844"/>
          <a:ext cx="8203380" cy="155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1690">
                  <a:extLst>
                    <a:ext uri="{9D8B030D-6E8A-4147-A177-3AD203B41FA5}">
                      <a16:colId xmlns:a16="http://schemas.microsoft.com/office/drawing/2014/main" val="1365661578"/>
                    </a:ext>
                  </a:extLst>
                </a:gridCol>
                <a:gridCol w="4101690">
                  <a:extLst>
                    <a:ext uri="{9D8B030D-6E8A-4147-A177-3AD203B41FA5}">
                      <a16:colId xmlns:a16="http://schemas.microsoft.com/office/drawing/2014/main" val="3909780229"/>
                    </a:ext>
                  </a:extLst>
                </a:gridCol>
              </a:tblGrid>
              <a:tr h="77548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 profissionais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033443"/>
                  </a:ext>
                </a:extLst>
              </a:tr>
              <a:tr h="77548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02 profissionais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9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177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DD866-981C-940D-A107-9423593E9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D77D36AF-C3CB-3865-F527-94ED6DB2A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01"/>
            <a:ext cx="12192000" cy="1425677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4F6A66CD-4E5C-2AE8-0C8E-49462600D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5"/>
          <a:stretch/>
        </p:blipFill>
        <p:spPr>
          <a:xfrm>
            <a:off x="0" y="6389049"/>
            <a:ext cx="12192000" cy="46895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8985023-8191-2AD7-58B1-65FF9D14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4671"/>
            <a:ext cx="10515600" cy="904530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Vacinação Influenza – Início Abril de 2025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5A23DB30-F14B-7CB8-C5EF-7AF7BAAF9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53" y="2351300"/>
            <a:ext cx="6056670" cy="371520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endParaRPr lang="pt-BR" dirty="0"/>
          </a:p>
          <a:p>
            <a:pPr algn="ctr"/>
            <a:r>
              <a:rPr lang="pt-BR" dirty="0"/>
              <a:t>Informatização da sala de vacinação UBS Central.</a:t>
            </a:r>
          </a:p>
          <a:p>
            <a:pPr algn="ctr"/>
            <a:r>
              <a:rPr lang="pt-BR" dirty="0"/>
              <a:t>Adequação da base de dados municipal ao </a:t>
            </a:r>
            <a:r>
              <a:rPr lang="pt-BR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gov.br</a:t>
            </a:r>
          </a:p>
          <a:p>
            <a:pPr algn="ctr"/>
            <a:r>
              <a:rPr lang="pt-BR" dirty="0"/>
              <a:t>Realizado </a:t>
            </a:r>
            <a:r>
              <a:rPr lang="pt-BR" b="1" dirty="0"/>
              <a:t>3.835</a:t>
            </a:r>
            <a:r>
              <a:rPr lang="pt-BR" dirty="0"/>
              <a:t> doses do público alvo entre 01/04/2025 à 30/04/2025. 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6D575C2-FDFB-F447-5344-41E15FB40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256" y="2209471"/>
            <a:ext cx="2684772" cy="3163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0A8BB96-2866-F6CE-6B05-467F85F69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2827" y="3232467"/>
            <a:ext cx="2847642" cy="3545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6711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2042</Words>
  <Application>Microsoft Office PowerPoint</Application>
  <PresentationFormat>Widescreen</PresentationFormat>
  <Paragraphs>765</Paragraphs>
  <Slides>45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1" baseType="lpstr">
      <vt:lpstr>Aptos</vt:lpstr>
      <vt:lpstr>Aptos Display</vt:lpstr>
      <vt:lpstr>Arial</vt:lpstr>
      <vt:lpstr>Arial Black</vt:lpstr>
      <vt:lpstr>Calibri</vt:lpstr>
      <vt:lpstr>Tema do Office</vt:lpstr>
      <vt:lpstr>AUDIÊNCIA PÚBLICA 1º QUADRIMESTRE 2025</vt:lpstr>
      <vt:lpstr>SECRETARIA MUNICIPAL DE SAÚDE</vt:lpstr>
      <vt:lpstr>ESTABELECIMENTOS DE SAÚDE – ATENÇÃO PRIMÁRIA À SAÚDE </vt:lpstr>
      <vt:lpstr>ESTABELECIMENTOS DE SAÚDE – MÉDIA E ALTA COMPLEXIDADE</vt:lpstr>
      <vt:lpstr>HORÁRIO DE FUNCIONAMENTO</vt:lpstr>
      <vt:lpstr>Atendimentos da Atenção Primária à Saúde</vt:lpstr>
      <vt:lpstr>Atenção Primária à Saúde</vt:lpstr>
      <vt:lpstr>Atenção Primária à Saúde</vt:lpstr>
      <vt:lpstr>Vacinação Influenza – Início Abril de 2025</vt:lpstr>
      <vt:lpstr>Assistência Farmacêutica – Atenção Básica</vt:lpstr>
      <vt:lpstr>Centro de Especialidades Médicas</vt:lpstr>
      <vt:lpstr>Procedimentos Referenciados – Ambulatorial Central de Vagas</vt:lpstr>
      <vt:lpstr>Assistência Farmacêutica - Especialidade</vt:lpstr>
      <vt:lpstr>Serviço de Atendimento Móvel de Urgência - SAMU </vt:lpstr>
      <vt:lpstr>Centro de Especialidade Odontológica - CEO</vt:lpstr>
      <vt:lpstr>Centro de Reabilitação</vt:lpstr>
      <vt:lpstr>Centro de Reabilitação</vt:lpstr>
      <vt:lpstr>CAPS II</vt:lpstr>
      <vt:lpstr>SERVIÇO DE RESIDÊNCIA TERAPÊUTICA - SRT</vt:lpstr>
      <vt:lpstr>CAPS IJ</vt:lpstr>
      <vt:lpstr>HOSPITAL MUNICIPAL</vt:lpstr>
      <vt:lpstr>HOSPITAL MUNICIPAL</vt:lpstr>
      <vt:lpstr>DOENÇAS DE NOTIFICAÇÃO COMPULSÓRIA</vt:lpstr>
      <vt:lpstr>IMUNIZAÇÃO - ROTINA</vt:lpstr>
      <vt:lpstr>VIGILÂNCIA SANITÁRIA</vt:lpstr>
      <vt:lpstr>ZOONOSES</vt:lpstr>
      <vt:lpstr>Apresentação do PowerPoint</vt:lpstr>
      <vt:lpstr>Apresentação do PowerPoint</vt:lpstr>
      <vt:lpstr>Exames laboratoriais com foco em zoonoses</vt:lpstr>
      <vt:lpstr>Apresentação do PowerPoint</vt:lpstr>
      <vt:lpstr>Apresentação do PowerPoint</vt:lpstr>
      <vt:lpstr>VIGILÂNCIA AMBIENTAL</vt:lpstr>
      <vt:lpstr>VIGILÂNCIA AMBIENTAL</vt:lpstr>
      <vt:lpstr>Serviço Especializado em Engenharia de Segurança e em Medicina do Trabalho - SESMT</vt:lpstr>
      <vt:lpstr>TRANSPORTE SANITÁRIO</vt:lpstr>
      <vt:lpstr>REMOÇÕES</vt:lpstr>
      <vt:lpstr>CONTRATAÇÕES</vt:lpstr>
      <vt:lpstr>EDUCAÇÃO PERMANENTE</vt:lpstr>
      <vt:lpstr>Apresentação do PowerPoint</vt:lpstr>
      <vt:lpstr>Apresentação do PowerPoint</vt:lpstr>
      <vt:lpstr>Apresentação do PowerPoint</vt:lpstr>
      <vt:lpstr>Ações </vt:lpstr>
      <vt:lpstr>Apresentação do PowerPoint</vt:lpstr>
      <vt:lpstr>Fontes de Dados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Leticia Moreira</dc:creator>
  <cp:lastModifiedBy>PEDRO PAULO MOREIRA SANTOS</cp:lastModifiedBy>
  <cp:revision>30</cp:revision>
  <dcterms:created xsi:type="dcterms:W3CDTF">2025-05-15T13:24:41Z</dcterms:created>
  <dcterms:modified xsi:type="dcterms:W3CDTF">2025-05-28T13:31:41Z</dcterms:modified>
</cp:coreProperties>
</file>